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6" r:id="rId6"/>
    <p:sldId id="267" r:id="rId7"/>
    <p:sldId id="276" r:id="rId8"/>
    <p:sldId id="277" r:id="rId9"/>
    <p:sldId id="275" r:id="rId10"/>
    <p:sldId id="274" r:id="rId11"/>
    <p:sldId id="273" r:id="rId12"/>
    <p:sldId id="278" r:id="rId13"/>
    <p:sldId id="279" r:id="rId14"/>
    <p:sldId id="280" r:id="rId15"/>
    <p:sldId id="281" r:id="rId16"/>
    <p:sldId id="282" r:id="rId17"/>
    <p:sldId id="283" r:id="rId18"/>
    <p:sldId id="284" r:id="rId19"/>
    <p:sldId id="285" r:id="rId20"/>
    <p:sldId id="286" r:id="rId21"/>
    <p:sldId id="287" r:id="rId22"/>
    <p:sldId id="272" r:id="rId23"/>
    <p:sldId id="271" r:id="rId24"/>
    <p:sldId id="270" r:id="rId25"/>
    <p:sldId id="269" r:id="rId26"/>
    <p:sldId id="268" r:id="rId27"/>
    <p:sldId id="290" r:id="rId28"/>
    <p:sldId id="289" r:id="rId29"/>
    <p:sldId id="292" r:id="rId30"/>
    <p:sldId id="288" r:id="rId31"/>
    <p:sldId id="291" r:id="rId32"/>
    <p:sldId id="264" r:id="rId33"/>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120"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D:\&#29702;&#23416;&#38498;&#36039;&#26009;\5_&#12304;&#22577;&#21578;&#12305;&#24037;&#20316;&#22577;&#21578;\111\111-1&#24037;&#20316;&#22577;&#21578;&#35336;&#31639;(v1120216).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4941553290687837E-2"/>
          <c:y val="0.23443971802375277"/>
          <c:w val="0.97505858742266494"/>
          <c:h val="0.68820526809553439"/>
        </c:manualLayout>
      </c:layout>
      <c:pie3DChart>
        <c:varyColors val="1"/>
        <c:ser>
          <c:idx val="0"/>
          <c:order val="0"/>
          <c:tx>
            <c:strRef>
              <c:f>學生!$H$1</c:f>
              <c:strCache>
                <c:ptCount val="1"/>
                <c:pt idx="0">
                  <c:v>人數</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B959-46B5-B411-C5ECEFAAF458}"/>
              </c:ext>
            </c:extLst>
          </c:dPt>
          <c:dPt>
            <c:idx val="1"/>
            <c:bubble3D val="0"/>
            <c:spPr>
              <a:solidFill>
                <a:schemeClr val="tx2">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B959-46B5-B411-C5ECEFAAF458}"/>
              </c:ext>
            </c:extLst>
          </c:dPt>
          <c:dPt>
            <c:idx val="2"/>
            <c:bubble3D val="0"/>
            <c:spPr>
              <a:solidFill>
                <a:schemeClr val="accent5">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B959-46B5-B411-C5ECEFAAF458}"/>
              </c:ext>
            </c:extLst>
          </c:dPt>
          <c:dLbls>
            <c:delete val="1"/>
          </c:dLbls>
          <c:cat>
            <c:strRef>
              <c:f>學生!$G$21:$G$23</c:f>
              <c:strCache>
                <c:ptCount val="3"/>
                <c:pt idx="0">
                  <c:v>PhD</c:v>
                </c:pt>
                <c:pt idx="1">
                  <c:v>Master</c:v>
                </c:pt>
                <c:pt idx="2">
                  <c:v>Bachelor</c:v>
                </c:pt>
              </c:strCache>
            </c:strRef>
          </c:cat>
          <c:val>
            <c:numRef>
              <c:f>學生!$H$21:$H$23</c:f>
              <c:numCache>
                <c:formatCode>General</c:formatCode>
                <c:ptCount val="3"/>
                <c:pt idx="0">
                  <c:v>132</c:v>
                </c:pt>
                <c:pt idx="1">
                  <c:v>678</c:v>
                </c:pt>
                <c:pt idx="2">
                  <c:v>922</c:v>
                </c:pt>
              </c:numCache>
            </c:numRef>
          </c:val>
          <c:extLst>
            <c:ext xmlns:c16="http://schemas.microsoft.com/office/drawing/2014/chart" uri="{C3380CC4-5D6E-409C-BE32-E72D297353CC}">
              <c16:uniqueId val="{00000006-B959-46B5-B411-C5ECEFAAF458}"/>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Book Antiqua" panose="02040602050305030304" pitchFamily="18" charset="0"/>
        </a:defRPr>
      </a:pPr>
      <a:endParaRPr lang="zh-TW"/>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0.21884</cdr:x>
      <cdr:y>0.40361</cdr:y>
    </cdr:from>
    <cdr:to>
      <cdr:x>0.49216</cdr:x>
      <cdr:y>0.64184</cdr:y>
    </cdr:to>
    <cdr:sp macro="" textlink="">
      <cdr:nvSpPr>
        <cdr:cNvPr id="2" name="文字方塊 1">
          <a:extLst xmlns:a="http://schemas.openxmlformats.org/drawingml/2006/main">
            <a:ext uri="{FF2B5EF4-FFF2-40B4-BE49-F238E27FC236}">
              <a16:creationId xmlns:a16="http://schemas.microsoft.com/office/drawing/2014/main" id="{B2CC7C16-05BC-4A6B-86BB-2DF288BAD4D3}"/>
            </a:ext>
          </a:extLst>
        </cdr:cNvPr>
        <cdr:cNvSpPr txBox="1"/>
      </cdr:nvSpPr>
      <cdr:spPr>
        <a:xfrm xmlns:a="http://schemas.openxmlformats.org/drawingml/2006/main">
          <a:off x="693085" y="899593"/>
          <a:ext cx="865621" cy="53097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TW" sz="1200" b="1" dirty="0">
              <a:latin typeface="Book Antiqua" panose="02040602050305030304" pitchFamily="18" charset="0"/>
              <a:ea typeface="微軟正黑體" panose="020B0604030504040204" pitchFamily="34" charset="-120"/>
            </a:rPr>
            <a:t>Bachelor</a:t>
          </a:r>
        </a:p>
        <a:p xmlns:a="http://schemas.openxmlformats.org/drawingml/2006/main">
          <a:r>
            <a:rPr lang="en-US" altLang="zh-TW" sz="1200" b="1" dirty="0">
              <a:solidFill>
                <a:schemeClr val="tx1"/>
              </a:solidFill>
              <a:latin typeface="Book Antiqua" panose="02040602050305030304" pitchFamily="18" charset="0"/>
              <a:ea typeface="微軟正黑體" panose="020B0604030504040204" pitchFamily="34" charset="-120"/>
            </a:rPr>
            <a:t>55.17%</a:t>
          </a:r>
          <a:endParaRPr lang="zh-TW" altLang="en-US" sz="1200" b="1" dirty="0">
            <a:solidFill>
              <a:schemeClr val="tx1"/>
            </a:solidFill>
            <a:latin typeface="Book Antiqua" panose="02040602050305030304" pitchFamily="18" charset="0"/>
            <a:ea typeface="微軟正黑體" panose="020B0604030504040204" pitchFamily="34" charset="-120"/>
          </a:endParaRPr>
        </a:p>
      </cdr:txBody>
    </cdr:sp>
  </cdr:relSizeAnchor>
  <cdr:relSizeAnchor xmlns:cdr="http://schemas.openxmlformats.org/drawingml/2006/chartDrawing">
    <cdr:from>
      <cdr:x>0.61389</cdr:x>
      <cdr:y>0.41873</cdr:y>
    </cdr:from>
    <cdr:to>
      <cdr:x>0.86486</cdr:x>
      <cdr:y>0.66179</cdr:y>
    </cdr:to>
    <cdr:sp macro="" textlink="">
      <cdr:nvSpPr>
        <cdr:cNvPr id="3" name="文字方塊 1">
          <a:extLst xmlns:a="http://schemas.openxmlformats.org/drawingml/2006/main">
            <a:ext uri="{FF2B5EF4-FFF2-40B4-BE49-F238E27FC236}">
              <a16:creationId xmlns:a16="http://schemas.microsoft.com/office/drawing/2014/main" id="{231EC5FB-1C8D-4072-BBAB-375096B66FC2}"/>
            </a:ext>
          </a:extLst>
        </cdr:cNvPr>
        <cdr:cNvSpPr txBox="1"/>
      </cdr:nvSpPr>
      <cdr:spPr>
        <a:xfrm xmlns:a="http://schemas.openxmlformats.org/drawingml/2006/main">
          <a:off x="1944216" y="933292"/>
          <a:ext cx="794837" cy="54174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TW" sz="1200" b="1" dirty="0">
              <a:latin typeface="Book Antiqua" panose="02040602050305030304" pitchFamily="18" charset="0"/>
              <a:ea typeface="微軟正黑體" panose="020B0604030504040204" pitchFamily="34" charset="-120"/>
            </a:rPr>
            <a:t>Master</a:t>
          </a:r>
        </a:p>
        <a:p xmlns:a="http://schemas.openxmlformats.org/drawingml/2006/main">
          <a:r>
            <a:rPr lang="en-US" altLang="zh-TW" sz="1200" b="1" dirty="0">
              <a:solidFill>
                <a:schemeClr val="tx1"/>
              </a:solidFill>
              <a:latin typeface="Book Antiqua" panose="02040602050305030304" pitchFamily="18" charset="0"/>
              <a:ea typeface="微軟正黑體" panose="020B0604030504040204" pitchFamily="34" charset="-120"/>
            </a:rPr>
            <a:t>37.77</a:t>
          </a:r>
          <a:r>
            <a:rPr lang="en-US" altLang="zh-TW" sz="1200" b="1" dirty="0">
              <a:latin typeface="Book Antiqua" panose="02040602050305030304" pitchFamily="18" charset="0"/>
              <a:ea typeface="微軟正黑體" panose="020B0604030504040204" pitchFamily="34" charset="-120"/>
            </a:rPr>
            <a:t>%</a:t>
          </a:r>
          <a:endParaRPr lang="zh-TW" altLang="en-US" sz="1200" b="1" dirty="0">
            <a:latin typeface="Book Antiqua" panose="02040602050305030304" pitchFamily="18" charset="0"/>
            <a:ea typeface="微軟正黑體" panose="020B0604030504040204" pitchFamily="34" charset="-120"/>
          </a:endParaRPr>
        </a:p>
      </cdr:txBody>
    </cdr:sp>
  </cdr:relSizeAnchor>
  <cdr:relSizeAnchor xmlns:cdr="http://schemas.openxmlformats.org/drawingml/2006/chartDrawing">
    <cdr:from>
      <cdr:x>0.51025</cdr:x>
      <cdr:y>0.04092</cdr:y>
    </cdr:from>
    <cdr:to>
      <cdr:x>0.71062</cdr:x>
      <cdr:y>0.19274</cdr:y>
    </cdr:to>
    <cdr:sp macro="" textlink="">
      <cdr:nvSpPr>
        <cdr:cNvPr id="4" name="文字方塊 1">
          <a:extLst xmlns:a="http://schemas.openxmlformats.org/drawingml/2006/main">
            <a:ext uri="{FF2B5EF4-FFF2-40B4-BE49-F238E27FC236}">
              <a16:creationId xmlns:a16="http://schemas.microsoft.com/office/drawing/2014/main" id="{231EC5FB-1C8D-4072-BBAB-375096B66FC2}"/>
            </a:ext>
          </a:extLst>
        </cdr:cNvPr>
        <cdr:cNvSpPr txBox="1"/>
      </cdr:nvSpPr>
      <cdr:spPr>
        <a:xfrm xmlns:a="http://schemas.openxmlformats.org/drawingml/2006/main">
          <a:off x="1615978" y="91194"/>
          <a:ext cx="634585" cy="33838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ct val="80000"/>
            </a:lnSpc>
          </a:pPr>
          <a:r>
            <a:rPr lang="en-US" altLang="zh-TW" sz="1200" b="1" dirty="0">
              <a:latin typeface="Book Antiqua" panose="02040602050305030304" pitchFamily="18" charset="0"/>
              <a:ea typeface="微軟正黑體" panose="020B0604030504040204" pitchFamily="34" charset="-120"/>
            </a:rPr>
            <a:t>PhD</a:t>
          </a:r>
        </a:p>
        <a:p xmlns:a="http://schemas.openxmlformats.org/drawingml/2006/main">
          <a:pPr>
            <a:lnSpc>
              <a:spcPct val="80000"/>
            </a:lnSpc>
          </a:pPr>
          <a:r>
            <a:rPr lang="en-US" altLang="zh-TW" sz="1200" b="1" dirty="0">
              <a:solidFill>
                <a:schemeClr val="tx1"/>
              </a:solidFill>
              <a:latin typeface="Book Antiqua" panose="02040602050305030304" pitchFamily="18" charset="0"/>
              <a:ea typeface="微軟正黑體" panose="020B0604030504040204" pitchFamily="34" charset="-120"/>
            </a:rPr>
            <a:t>7.06</a:t>
          </a:r>
          <a:r>
            <a:rPr lang="en-US" altLang="zh-TW" sz="1200" b="1" dirty="0">
              <a:latin typeface="Book Antiqua" panose="02040602050305030304" pitchFamily="18" charset="0"/>
              <a:ea typeface="微軟正黑體" panose="020B0604030504040204" pitchFamily="34" charset="-120"/>
            </a:rPr>
            <a:t>%</a:t>
          </a:r>
          <a:endParaRPr lang="zh-TW" altLang="en-US" sz="1200" b="1" dirty="0">
            <a:latin typeface="Book Antiqua" panose="02040602050305030304" pitchFamily="18" charset="0"/>
            <a:ea typeface="微軟正黑體" panose="020B0604030504040204" pitchFamily="34" charset="-120"/>
          </a:endParaRPr>
        </a:p>
      </cdr:txBody>
    </cdr:sp>
  </cdr:relSizeAnchor>
</c:userShap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69F9143-149A-4E77-A525-B88E70C69FF7}"/>
              </a:ext>
            </a:extLst>
          </p:cNvPr>
          <p:cNvSpPr>
            <a:spLocks noGrp="1"/>
          </p:cNvSpPr>
          <p:nvPr>
            <p:ph type="ctrTitle"/>
          </p:nvPr>
        </p:nvSpPr>
        <p:spPr>
          <a:xfrm>
            <a:off x="360218" y="1584181"/>
            <a:ext cx="7296727" cy="2387600"/>
          </a:xfrm>
        </p:spPr>
        <p:txBody>
          <a:bodyPr anchor="b"/>
          <a:lstStyle>
            <a:lvl1pPr algn="ctr">
              <a:defRPr sz="6000" b="1"/>
            </a:lvl1pPr>
          </a:lstStyle>
          <a:p>
            <a:r>
              <a:rPr lang="zh-TW" altLang="en-US" dirty="0"/>
              <a:t>按一下以編輯母片標題樣式</a:t>
            </a:r>
          </a:p>
        </p:txBody>
      </p:sp>
      <p:sp>
        <p:nvSpPr>
          <p:cNvPr id="3" name="副標題 2">
            <a:extLst>
              <a:ext uri="{FF2B5EF4-FFF2-40B4-BE49-F238E27FC236}">
                <a16:creationId xmlns:a16="http://schemas.microsoft.com/office/drawing/2014/main" id="{06C52CED-DC52-4B45-BBD0-E38E96443004}"/>
              </a:ext>
            </a:extLst>
          </p:cNvPr>
          <p:cNvSpPr>
            <a:spLocks noGrp="1"/>
          </p:cNvSpPr>
          <p:nvPr>
            <p:ph type="subTitle" idx="1"/>
          </p:nvPr>
        </p:nvSpPr>
        <p:spPr>
          <a:xfrm>
            <a:off x="360218" y="4183929"/>
            <a:ext cx="7213600" cy="70210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7" name="投影片編號版面配置區 6">
            <a:extLst>
              <a:ext uri="{FF2B5EF4-FFF2-40B4-BE49-F238E27FC236}">
                <a16:creationId xmlns:a16="http://schemas.microsoft.com/office/drawing/2014/main" id="{62CFC2CA-4EFC-47EA-8706-9208F7A28637}"/>
              </a:ext>
            </a:extLst>
          </p:cNvPr>
          <p:cNvSpPr>
            <a:spLocks noGrp="1"/>
          </p:cNvSpPr>
          <p:nvPr>
            <p:ph type="sldNum" sz="quarter" idx="10"/>
          </p:nvPr>
        </p:nvSpPr>
        <p:spPr/>
        <p:txBody>
          <a:bodyPr/>
          <a:lstStyle/>
          <a:p>
            <a:fld id="{E4D1E85D-19A0-4954-909A-482D358059AB}" type="slidenum">
              <a:rPr lang="zh-TW" altLang="en-US" smtClean="0"/>
              <a:pPr/>
              <a:t>‹#›</a:t>
            </a:fld>
            <a:endParaRPr lang="zh-TW" altLang="en-US"/>
          </a:p>
        </p:txBody>
      </p:sp>
    </p:spTree>
    <p:extLst>
      <p:ext uri="{BB962C8B-B14F-4D97-AF65-F5344CB8AC3E}">
        <p14:creationId xmlns:p14="http://schemas.microsoft.com/office/powerpoint/2010/main" val="1745251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E437090-B157-48BF-8629-DD3333070F4B}"/>
              </a:ext>
            </a:extLst>
          </p:cNvPr>
          <p:cNvSpPr>
            <a:spLocks noGrp="1"/>
          </p:cNvSpPr>
          <p:nvPr>
            <p:ph type="title"/>
          </p:nvPr>
        </p:nvSpPr>
        <p:spPr>
          <a:xfrm>
            <a:off x="360218" y="365125"/>
            <a:ext cx="9393382" cy="1325563"/>
          </a:xfrm>
        </p:spPr>
        <p:txBody>
          <a:bodyPr/>
          <a:lstStyle>
            <a:lvl1pPr>
              <a:defRPr b="1"/>
            </a:lvl1pPr>
          </a:lstStyle>
          <a:p>
            <a:r>
              <a:rPr lang="zh-TW" altLang="en-US" dirty="0"/>
              <a:t>按一下以編輯母片標題樣式</a:t>
            </a:r>
          </a:p>
        </p:txBody>
      </p:sp>
      <p:sp>
        <p:nvSpPr>
          <p:cNvPr id="3" name="投影片編號版面配置區 2">
            <a:extLst>
              <a:ext uri="{FF2B5EF4-FFF2-40B4-BE49-F238E27FC236}">
                <a16:creationId xmlns:a16="http://schemas.microsoft.com/office/drawing/2014/main" id="{502859BA-0C41-4734-ACF5-2F0FBA077AA2}"/>
              </a:ext>
            </a:extLst>
          </p:cNvPr>
          <p:cNvSpPr>
            <a:spLocks noGrp="1"/>
          </p:cNvSpPr>
          <p:nvPr>
            <p:ph type="sldNum" sz="quarter" idx="10"/>
          </p:nvPr>
        </p:nvSpPr>
        <p:spPr/>
        <p:txBody>
          <a:bodyPr/>
          <a:lstStyle/>
          <a:p>
            <a:fld id="{E4D1E85D-19A0-4954-909A-482D358059AB}" type="slidenum">
              <a:rPr lang="zh-TW" altLang="en-US" smtClean="0"/>
              <a:pPr/>
              <a:t>‹#›</a:t>
            </a:fld>
            <a:endParaRPr lang="zh-TW" altLang="en-US"/>
          </a:p>
        </p:txBody>
      </p:sp>
      <p:sp>
        <p:nvSpPr>
          <p:cNvPr id="5" name="內容版面配置區 4">
            <a:extLst>
              <a:ext uri="{FF2B5EF4-FFF2-40B4-BE49-F238E27FC236}">
                <a16:creationId xmlns:a16="http://schemas.microsoft.com/office/drawing/2014/main" id="{146EBEB4-DE6C-4DF4-8C0D-3E0F900BF0EC}"/>
              </a:ext>
            </a:extLst>
          </p:cNvPr>
          <p:cNvSpPr>
            <a:spLocks noGrp="1"/>
          </p:cNvSpPr>
          <p:nvPr>
            <p:ph sz="quarter" idx="11"/>
          </p:nvPr>
        </p:nvSpPr>
        <p:spPr>
          <a:xfrm>
            <a:off x="360218" y="1911350"/>
            <a:ext cx="8248795" cy="41290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28493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75E0C7E-8DAC-44E4-8ABA-A16F85F6B276}"/>
              </a:ext>
            </a:extLst>
          </p:cNvPr>
          <p:cNvSpPr>
            <a:spLocks noGrp="1"/>
          </p:cNvSpPr>
          <p:nvPr>
            <p:ph type="title"/>
          </p:nvPr>
        </p:nvSpPr>
        <p:spPr/>
        <p:txBody>
          <a:bodyPr/>
          <a:lstStyle/>
          <a:p>
            <a:r>
              <a:rPr lang="zh-TW" altLang="en-US"/>
              <a:t>按一下以編輯母片標題樣式</a:t>
            </a:r>
          </a:p>
        </p:txBody>
      </p:sp>
      <p:sp>
        <p:nvSpPr>
          <p:cNvPr id="3" name="投影片編號版面配置區 2">
            <a:extLst>
              <a:ext uri="{FF2B5EF4-FFF2-40B4-BE49-F238E27FC236}">
                <a16:creationId xmlns:a16="http://schemas.microsoft.com/office/drawing/2014/main" id="{37D2468D-7930-4258-B060-686310EB45C8}"/>
              </a:ext>
            </a:extLst>
          </p:cNvPr>
          <p:cNvSpPr>
            <a:spLocks noGrp="1"/>
          </p:cNvSpPr>
          <p:nvPr>
            <p:ph type="sldNum" sz="quarter" idx="10"/>
          </p:nvPr>
        </p:nvSpPr>
        <p:spPr>
          <a:xfrm>
            <a:off x="9379527" y="6310312"/>
            <a:ext cx="2743200" cy="365125"/>
          </a:xfrm>
        </p:spPr>
        <p:txBody>
          <a:bodyPr/>
          <a:lstStyle>
            <a:lvl1pPr>
              <a:defRPr>
                <a:solidFill>
                  <a:schemeClr val="bg1"/>
                </a:solidFill>
              </a:defRPr>
            </a:lvl1pPr>
          </a:lstStyle>
          <a:p>
            <a:fld id="{E4D1E85D-19A0-4954-909A-482D358059AB}" type="slidenum">
              <a:rPr lang="zh-TW" altLang="en-US" smtClean="0"/>
              <a:pPr/>
              <a:t>‹#›</a:t>
            </a:fld>
            <a:endParaRPr lang="zh-TW" altLang="en-US"/>
          </a:p>
        </p:txBody>
      </p:sp>
    </p:spTree>
    <p:extLst>
      <p:ext uri="{BB962C8B-B14F-4D97-AF65-F5344CB8AC3E}">
        <p14:creationId xmlns:p14="http://schemas.microsoft.com/office/powerpoint/2010/main" val="543727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4F6A2D4-35C8-43E1-8582-C47BFCA4E9A4}"/>
              </a:ext>
            </a:extLst>
          </p:cNvPr>
          <p:cNvSpPr>
            <a:spLocks noGrp="1"/>
          </p:cNvSpPr>
          <p:nvPr>
            <p:ph type="sldNum" sz="quarter" idx="10"/>
          </p:nvPr>
        </p:nvSpPr>
        <p:spPr/>
        <p:txBody>
          <a:bodyPr/>
          <a:lstStyle/>
          <a:p>
            <a:fld id="{E4D1E85D-19A0-4954-909A-482D358059AB}" type="slidenum">
              <a:rPr lang="zh-TW" altLang="en-US" smtClean="0"/>
              <a:pPr/>
              <a:t>‹#›</a:t>
            </a:fld>
            <a:endParaRPr lang="zh-TW" altLang="en-US"/>
          </a:p>
        </p:txBody>
      </p:sp>
    </p:spTree>
    <p:extLst>
      <p:ext uri="{BB962C8B-B14F-4D97-AF65-F5344CB8AC3E}">
        <p14:creationId xmlns:p14="http://schemas.microsoft.com/office/powerpoint/2010/main" val="926861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55A243CE-FCB7-4D46-BE59-14BBEABF2A65}"/>
              </a:ext>
            </a:extLst>
          </p:cNvPr>
          <p:cNvSpPr>
            <a:spLocks noGrp="1"/>
          </p:cNvSpPr>
          <p:nvPr>
            <p:ph type="title"/>
          </p:nvPr>
        </p:nvSpPr>
        <p:spPr>
          <a:xfrm>
            <a:off x="323273" y="365125"/>
            <a:ext cx="8118763" cy="1325563"/>
          </a:xfrm>
        </p:spPr>
        <p:txBody>
          <a:bodyPr/>
          <a:lstStyle/>
          <a:p>
            <a:r>
              <a:rPr lang="zh-TW" altLang="en-US"/>
              <a:t>按一下以編輯母片標題樣式</a:t>
            </a:r>
          </a:p>
        </p:txBody>
      </p:sp>
      <p:sp>
        <p:nvSpPr>
          <p:cNvPr id="7" name="內容版面配置區 6">
            <a:extLst>
              <a:ext uri="{FF2B5EF4-FFF2-40B4-BE49-F238E27FC236}">
                <a16:creationId xmlns:a16="http://schemas.microsoft.com/office/drawing/2014/main" id="{4C520BBA-AC1D-440C-B8CE-8DFDAB06F918}"/>
              </a:ext>
            </a:extLst>
          </p:cNvPr>
          <p:cNvSpPr>
            <a:spLocks noGrp="1"/>
          </p:cNvSpPr>
          <p:nvPr>
            <p:ph sz="quarter" idx="10"/>
          </p:nvPr>
        </p:nvSpPr>
        <p:spPr>
          <a:xfrm>
            <a:off x="323273" y="1884363"/>
            <a:ext cx="8118763" cy="411003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532024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內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8CB4431-17F3-417F-AED1-AE4895579981}"/>
              </a:ext>
            </a:extLst>
          </p:cNvPr>
          <p:cNvSpPr>
            <a:spLocks noGrp="1"/>
          </p:cNvSpPr>
          <p:nvPr>
            <p:ph type="title"/>
          </p:nvPr>
        </p:nvSpPr>
        <p:spPr>
          <a:xfrm>
            <a:off x="838200" y="237980"/>
            <a:ext cx="10515600" cy="1325563"/>
          </a:xfrm>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FBAD2575-3597-4BAF-87D5-D9B467F4A1D7}"/>
              </a:ext>
            </a:extLst>
          </p:cNvPr>
          <p:cNvSpPr>
            <a:spLocks noGrp="1"/>
          </p:cNvSpPr>
          <p:nvPr>
            <p:ph idx="1"/>
          </p:nvPr>
        </p:nvSpPr>
        <p:spPr>
          <a:xfrm>
            <a:off x="838200" y="1825625"/>
            <a:ext cx="10515600" cy="422419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投影片編號版面配置區 6">
            <a:extLst>
              <a:ext uri="{FF2B5EF4-FFF2-40B4-BE49-F238E27FC236}">
                <a16:creationId xmlns:a16="http://schemas.microsoft.com/office/drawing/2014/main" id="{0B9770FD-DE81-445D-93FF-528D2DA26DE6}"/>
              </a:ext>
            </a:extLst>
          </p:cNvPr>
          <p:cNvSpPr>
            <a:spLocks noGrp="1"/>
          </p:cNvSpPr>
          <p:nvPr>
            <p:ph type="sldNum" sz="quarter" idx="10"/>
          </p:nvPr>
        </p:nvSpPr>
        <p:spPr/>
        <p:txBody>
          <a:bodyPr/>
          <a:lstStyle/>
          <a:p>
            <a:fld id="{E4D1E85D-19A0-4954-909A-482D358059AB}" type="slidenum">
              <a:rPr lang="zh-TW" altLang="en-US" smtClean="0"/>
              <a:pPr/>
              <a:t>‹#›</a:t>
            </a:fld>
            <a:endParaRPr lang="zh-TW" altLang="en-US"/>
          </a:p>
        </p:txBody>
      </p:sp>
    </p:spTree>
    <p:extLst>
      <p:ext uri="{BB962C8B-B14F-4D97-AF65-F5344CB8AC3E}">
        <p14:creationId xmlns:p14="http://schemas.microsoft.com/office/powerpoint/2010/main" val="678884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F23F38F-E5CB-4525-A3F0-541DA6FCDC7A}"/>
              </a:ext>
            </a:extLst>
          </p:cNvPr>
          <p:cNvSpPr>
            <a:spLocks noGrp="1"/>
          </p:cNvSpPr>
          <p:nvPr>
            <p:ph type="title"/>
          </p:nvPr>
        </p:nvSpPr>
        <p:spPr>
          <a:xfrm>
            <a:off x="831850" y="1736726"/>
            <a:ext cx="7471641" cy="2852737"/>
          </a:xfrm>
        </p:spPr>
        <p:txBody>
          <a:bodyPr anchor="b"/>
          <a:lstStyle>
            <a:lvl1pPr>
              <a:defRPr sz="6000" b="1"/>
            </a:lvl1pPr>
          </a:lstStyle>
          <a:p>
            <a:r>
              <a:rPr lang="zh-TW" altLang="en-US" dirty="0"/>
              <a:t>按一下以編輯母片標題樣式</a:t>
            </a:r>
          </a:p>
        </p:txBody>
      </p:sp>
      <p:sp>
        <p:nvSpPr>
          <p:cNvPr id="3" name="文字版面配置區 2">
            <a:extLst>
              <a:ext uri="{FF2B5EF4-FFF2-40B4-BE49-F238E27FC236}">
                <a16:creationId xmlns:a16="http://schemas.microsoft.com/office/drawing/2014/main" id="{0110B8CF-6EFE-4DDB-B1EF-482E8B2990C0}"/>
              </a:ext>
            </a:extLst>
          </p:cNvPr>
          <p:cNvSpPr>
            <a:spLocks noGrp="1"/>
          </p:cNvSpPr>
          <p:nvPr>
            <p:ph type="body" idx="1"/>
          </p:nvPr>
        </p:nvSpPr>
        <p:spPr>
          <a:xfrm>
            <a:off x="831850" y="4589463"/>
            <a:ext cx="7471641" cy="48130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Tree>
    <p:extLst>
      <p:ext uri="{BB962C8B-B14F-4D97-AF65-F5344CB8AC3E}">
        <p14:creationId xmlns:p14="http://schemas.microsoft.com/office/powerpoint/2010/main" val="607816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個內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B014CB-1792-434E-8ACC-8CC1111EACA3}"/>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5AA34C89-4372-44DC-937B-660403540876}"/>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46928D17-9882-429F-BB18-A8EE1751994A}"/>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投影片編號版面配置區 7">
            <a:extLst>
              <a:ext uri="{FF2B5EF4-FFF2-40B4-BE49-F238E27FC236}">
                <a16:creationId xmlns:a16="http://schemas.microsoft.com/office/drawing/2014/main" id="{9BD53C23-FBEE-4F88-B2EC-353658D75971}"/>
              </a:ext>
            </a:extLst>
          </p:cNvPr>
          <p:cNvSpPr>
            <a:spLocks noGrp="1"/>
          </p:cNvSpPr>
          <p:nvPr>
            <p:ph type="sldNum" sz="quarter" idx="10"/>
          </p:nvPr>
        </p:nvSpPr>
        <p:spPr/>
        <p:txBody>
          <a:bodyPr/>
          <a:lstStyle/>
          <a:p>
            <a:fld id="{E4D1E85D-19A0-4954-909A-482D358059AB}" type="slidenum">
              <a:rPr lang="zh-TW" altLang="en-US" smtClean="0"/>
              <a:pPr/>
              <a:t>‹#›</a:t>
            </a:fld>
            <a:endParaRPr lang="zh-TW" altLang="en-US"/>
          </a:p>
        </p:txBody>
      </p:sp>
    </p:spTree>
    <p:extLst>
      <p:ext uri="{BB962C8B-B14F-4D97-AF65-F5344CB8AC3E}">
        <p14:creationId xmlns:p14="http://schemas.microsoft.com/office/powerpoint/2010/main" val="678440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686131-4811-48C5-A7FC-1262A68CFAF4}"/>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9D5BE349-FBA4-4721-99F6-CB61BEA644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749D18E7-AA09-437E-AE09-C570DB517990}"/>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D2EB041B-32A9-423B-9751-BF03C39400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A065032D-A021-40D3-A31C-A981BBA12F0F}"/>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投影片編號版面配置區 9">
            <a:extLst>
              <a:ext uri="{FF2B5EF4-FFF2-40B4-BE49-F238E27FC236}">
                <a16:creationId xmlns:a16="http://schemas.microsoft.com/office/drawing/2014/main" id="{09A90177-2908-4012-BEF2-92A9048E408C}"/>
              </a:ext>
            </a:extLst>
          </p:cNvPr>
          <p:cNvSpPr>
            <a:spLocks noGrp="1"/>
          </p:cNvSpPr>
          <p:nvPr>
            <p:ph type="sldNum" sz="quarter" idx="10"/>
          </p:nvPr>
        </p:nvSpPr>
        <p:spPr/>
        <p:txBody>
          <a:bodyPr/>
          <a:lstStyle/>
          <a:p>
            <a:fld id="{E4D1E85D-19A0-4954-909A-482D358059AB}" type="slidenum">
              <a:rPr lang="zh-TW" altLang="en-US" smtClean="0"/>
              <a:pPr/>
              <a:t>‹#›</a:t>
            </a:fld>
            <a:endParaRPr lang="zh-TW" altLang="en-US"/>
          </a:p>
        </p:txBody>
      </p:sp>
    </p:spTree>
    <p:extLst>
      <p:ext uri="{BB962C8B-B14F-4D97-AF65-F5344CB8AC3E}">
        <p14:creationId xmlns:p14="http://schemas.microsoft.com/office/powerpoint/2010/main" val="1243191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只有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30AC0C-D28E-4E43-99B1-68A709A6F582}"/>
              </a:ext>
            </a:extLst>
          </p:cNvPr>
          <p:cNvSpPr>
            <a:spLocks noGrp="1"/>
          </p:cNvSpPr>
          <p:nvPr>
            <p:ph type="title"/>
          </p:nvPr>
        </p:nvSpPr>
        <p:spPr>
          <a:xfrm>
            <a:off x="2382838" y="365125"/>
            <a:ext cx="8970962" cy="1325563"/>
          </a:xfrm>
        </p:spPr>
        <p:txBody>
          <a:bodyPr/>
          <a:lstStyle>
            <a:lvl1pPr>
              <a:defRPr b="1"/>
            </a:lvl1pPr>
          </a:lstStyle>
          <a:p>
            <a:r>
              <a:rPr lang="zh-TW" altLang="en-US" dirty="0"/>
              <a:t>按一下以編輯母片標題樣式</a:t>
            </a:r>
          </a:p>
        </p:txBody>
      </p:sp>
      <p:sp>
        <p:nvSpPr>
          <p:cNvPr id="6" name="投影片編號版面配置區 5">
            <a:extLst>
              <a:ext uri="{FF2B5EF4-FFF2-40B4-BE49-F238E27FC236}">
                <a16:creationId xmlns:a16="http://schemas.microsoft.com/office/drawing/2014/main" id="{13F58CF5-D1A2-40CB-9156-F4A32FCA076C}"/>
              </a:ext>
            </a:extLst>
          </p:cNvPr>
          <p:cNvSpPr>
            <a:spLocks noGrp="1"/>
          </p:cNvSpPr>
          <p:nvPr>
            <p:ph type="sldNum" sz="quarter" idx="10"/>
          </p:nvPr>
        </p:nvSpPr>
        <p:spPr/>
        <p:txBody>
          <a:bodyPr/>
          <a:lstStyle/>
          <a:p>
            <a:fld id="{E4D1E85D-19A0-4954-909A-482D358059AB}" type="slidenum">
              <a:rPr lang="zh-TW" altLang="en-US" smtClean="0"/>
              <a:pPr/>
              <a:t>‹#›</a:t>
            </a:fld>
            <a:endParaRPr lang="zh-TW" altLang="en-US"/>
          </a:p>
        </p:txBody>
      </p:sp>
      <p:sp>
        <p:nvSpPr>
          <p:cNvPr id="8" name="內容版面配置區 7">
            <a:extLst>
              <a:ext uri="{FF2B5EF4-FFF2-40B4-BE49-F238E27FC236}">
                <a16:creationId xmlns:a16="http://schemas.microsoft.com/office/drawing/2014/main" id="{5D8CD955-23E0-47DA-BAAC-3AFD5167CDF1}"/>
              </a:ext>
            </a:extLst>
          </p:cNvPr>
          <p:cNvSpPr>
            <a:spLocks noGrp="1"/>
          </p:cNvSpPr>
          <p:nvPr>
            <p:ph sz="quarter" idx="11"/>
          </p:nvPr>
        </p:nvSpPr>
        <p:spPr>
          <a:xfrm>
            <a:off x="2382838" y="1865313"/>
            <a:ext cx="9015412" cy="411003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973386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含輔助字幕的內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D07B68C6-2E80-44D1-B188-E99EE3910B22}"/>
              </a:ext>
            </a:extLst>
          </p:cNvPr>
          <p:cNvSpPr>
            <a:spLocks noGrp="1"/>
          </p:cNvSpPr>
          <p:nvPr>
            <p:ph idx="1"/>
          </p:nvPr>
        </p:nvSpPr>
        <p:spPr>
          <a:xfrm>
            <a:off x="838200" y="1874982"/>
            <a:ext cx="10517188" cy="39860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投影片編號版面配置區 7">
            <a:extLst>
              <a:ext uri="{FF2B5EF4-FFF2-40B4-BE49-F238E27FC236}">
                <a16:creationId xmlns:a16="http://schemas.microsoft.com/office/drawing/2014/main" id="{97183E8A-E41F-4852-BA1E-4275DA3F7EF8}"/>
              </a:ext>
            </a:extLst>
          </p:cNvPr>
          <p:cNvSpPr>
            <a:spLocks noGrp="1"/>
          </p:cNvSpPr>
          <p:nvPr>
            <p:ph type="sldNum" sz="quarter" idx="10"/>
          </p:nvPr>
        </p:nvSpPr>
        <p:spPr/>
        <p:txBody>
          <a:bodyPr/>
          <a:lstStyle/>
          <a:p>
            <a:fld id="{E4D1E85D-19A0-4954-909A-482D358059AB}" type="slidenum">
              <a:rPr lang="zh-TW" altLang="en-US" smtClean="0"/>
              <a:pPr/>
              <a:t>‹#›</a:t>
            </a:fld>
            <a:endParaRPr lang="zh-TW" altLang="en-US"/>
          </a:p>
        </p:txBody>
      </p:sp>
      <p:sp>
        <p:nvSpPr>
          <p:cNvPr id="9" name="標題 8">
            <a:extLst>
              <a:ext uri="{FF2B5EF4-FFF2-40B4-BE49-F238E27FC236}">
                <a16:creationId xmlns:a16="http://schemas.microsoft.com/office/drawing/2014/main" id="{944926AC-F860-4A44-91E4-0A3C463F752A}"/>
              </a:ext>
            </a:extLst>
          </p:cNvPr>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226611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含輔助字幕的圖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投影片編號版面配置區 7">
            <a:extLst>
              <a:ext uri="{FF2B5EF4-FFF2-40B4-BE49-F238E27FC236}">
                <a16:creationId xmlns:a16="http://schemas.microsoft.com/office/drawing/2014/main" id="{EFC3FAF9-A44E-490E-9A18-AE67AD7D8C3C}"/>
              </a:ext>
            </a:extLst>
          </p:cNvPr>
          <p:cNvSpPr>
            <a:spLocks noGrp="1"/>
          </p:cNvSpPr>
          <p:nvPr>
            <p:ph type="sldNum" sz="quarter" idx="10"/>
          </p:nvPr>
        </p:nvSpPr>
        <p:spPr/>
        <p:txBody>
          <a:bodyPr/>
          <a:lstStyle/>
          <a:p>
            <a:fld id="{E4D1E85D-19A0-4954-909A-482D358059AB}" type="slidenum">
              <a:rPr lang="zh-TW" altLang="en-US" smtClean="0"/>
              <a:pPr/>
              <a:t>‹#›</a:t>
            </a:fld>
            <a:endParaRPr lang="zh-TW" altLang="en-US"/>
          </a:p>
        </p:txBody>
      </p:sp>
      <p:sp>
        <p:nvSpPr>
          <p:cNvPr id="9" name="標題 8">
            <a:extLst>
              <a:ext uri="{FF2B5EF4-FFF2-40B4-BE49-F238E27FC236}">
                <a16:creationId xmlns:a16="http://schemas.microsoft.com/office/drawing/2014/main" id="{2F9EDE05-804F-4C9F-9D6F-64D339DCC1FA}"/>
              </a:ext>
            </a:extLst>
          </p:cNvPr>
          <p:cNvSpPr>
            <a:spLocks noGrp="1"/>
          </p:cNvSpPr>
          <p:nvPr>
            <p:ph type="title"/>
          </p:nvPr>
        </p:nvSpPr>
        <p:spPr>
          <a:xfrm>
            <a:off x="2032000" y="365125"/>
            <a:ext cx="9321800" cy="1325563"/>
          </a:xfrm>
        </p:spPr>
        <p:txBody>
          <a:bodyPr/>
          <a:lstStyle/>
          <a:p>
            <a:r>
              <a:rPr lang="zh-TW" altLang="en-US" dirty="0"/>
              <a:t>按一下以編輯母片標題樣式</a:t>
            </a:r>
          </a:p>
        </p:txBody>
      </p:sp>
      <p:sp>
        <p:nvSpPr>
          <p:cNvPr id="11" name="內容版面配置區 10">
            <a:extLst>
              <a:ext uri="{FF2B5EF4-FFF2-40B4-BE49-F238E27FC236}">
                <a16:creationId xmlns:a16="http://schemas.microsoft.com/office/drawing/2014/main" id="{4B6A4F96-23D5-4C6C-A240-32FA8604BEAE}"/>
              </a:ext>
            </a:extLst>
          </p:cNvPr>
          <p:cNvSpPr>
            <a:spLocks noGrp="1"/>
          </p:cNvSpPr>
          <p:nvPr>
            <p:ph sz="quarter" idx="11"/>
          </p:nvPr>
        </p:nvSpPr>
        <p:spPr>
          <a:xfrm>
            <a:off x="2005013" y="1893888"/>
            <a:ext cx="9374187" cy="41370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666459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9BDF088-2101-48D2-8F69-3BC7138115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3" name="文字版面配置區 2">
            <a:extLst>
              <a:ext uri="{FF2B5EF4-FFF2-40B4-BE49-F238E27FC236}">
                <a16:creationId xmlns:a16="http://schemas.microsoft.com/office/drawing/2014/main" id="{30B6565B-4CBB-4D07-91EC-C1BB506161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投影片編號版面配置區 5">
            <a:extLst>
              <a:ext uri="{FF2B5EF4-FFF2-40B4-BE49-F238E27FC236}">
                <a16:creationId xmlns:a16="http://schemas.microsoft.com/office/drawing/2014/main" id="{4DD470F4-F761-4755-A1BA-2C3B83054193}"/>
              </a:ext>
            </a:extLst>
          </p:cNvPr>
          <p:cNvSpPr>
            <a:spLocks noGrp="1"/>
          </p:cNvSpPr>
          <p:nvPr>
            <p:ph type="sldNum" sz="quarter" idx="4"/>
          </p:nvPr>
        </p:nvSpPr>
        <p:spPr>
          <a:xfrm>
            <a:off x="4724400" y="6311900"/>
            <a:ext cx="27432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fld id="{E4D1E85D-19A0-4954-909A-482D358059AB}" type="slidenum">
              <a:rPr lang="zh-TW" altLang="en-US" smtClean="0"/>
              <a:pPr/>
              <a:t>‹#›</a:t>
            </a:fld>
            <a:endParaRPr lang="zh-TW" altLang="en-US"/>
          </a:p>
        </p:txBody>
      </p:sp>
    </p:spTree>
    <p:extLst>
      <p:ext uri="{BB962C8B-B14F-4D97-AF65-F5344CB8AC3E}">
        <p14:creationId xmlns:p14="http://schemas.microsoft.com/office/powerpoint/2010/main" val="1305635315"/>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8.jpeg"/><Relationship Id="rId4" Type="http://schemas.openxmlformats.org/officeDocument/2006/relationships/image" Target="../media/image43.jpe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chart" Target="../charts/chart1.xml"/><Relationship Id="rId1" Type="http://schemas.openxmlformats.org/officeDocument/2006/relationships/slideLayout" Target="../slideLayouts/slideLayout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oleObject" Target="../embeddings/oleObject1.bin"/><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jpeg"/></Relationships>
</file>

<file path=ppt/slides/_rels/slide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gif"/><Relationship Id="rId1" Type="http://schemas.openxmlformats.org/officeDocument/2006/relationships/slideLayout" Target="../slideLayouts/slideLayout3.xml"/><Relationship Id="rId5" Type="http://schemas.openxmlformats.org/officeDocument/2006/relationships/image" Target="../media/image74.jpeg"/><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3.xml"/><Relationship Id="rId5" Type="http://schemas.openxmlformats.org/officeDocument/2006/relationships/image" Target="../media/image78.jpg"/><Relationship Id="rId4" Type="http://schemas.openxmlformats.org/officeDocument/2006/relationships/image" Target="../media/image77.jpg"/></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g"/><Relationship Id="rId2" Type="http://schemas.openxmlformats.org/officeDocument/2006/relationships/image" Target="../media/image79.jpeg"/><Relationship Id="rId1" Type="http://schemas.openxmlformats.org/officeDocument/2006/relationships/slideLayout" Target="../slideLayouts/slideLayout3.xml"/><Relationship Id="rId6" Type="http://schemas.openxmlformats.org/officeDocument/2006/relationships/image" Target="../media/image83.jpg"/><Relationship Id="rId5" Type="http://schemas.openxmlformats.org/officeDocument/2006/relationships/image" Target="../media/image82.jpeg"/><Relationship Id="rId4" Type="http://schemas.openxmlformats.org/officeDocument/2006/relationships/image" Target="../media/image81.jpeg"/></Relationships>
</file>

<file path=ppt/slides/_rels/slide25.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12" Type="http://schemas.openxmlformats.org/officeDocument/2006/relationships/image" Target="../media/image95.jpeg"/><Relationship Id="rId2" Type="http://schemas.openxmlformats.org/officeDocument/2006/relationships/image" Target="../media/image85.jpg"/><Relationship Id="rId1" Type="http://schemas.openxmlformats.org/officeDocument/2006/relationships/slideLayout" Target="../slideLayouts/slideLayout3.xml"/><Relationship Id="rId6" Type="http://schemas.openxmlformats.org/officeDocument/2006/relationships/image" Target="../media/image89.png"/><Relationship Id="rId11" Type="http://schemas.openxmlformats.org/officeDocument/2006/relationships/image" Target="../media/image94.jpeg"/><Relationship Id="rId5" Type="http://schemas.openxmlformats.org/officeDocument/2006/relationships/image" Target="../media/image88.png"/><Relationship Id="rId10" Type="http://schemas.openxmlformats.org/officeDocument/2006/relationships/image" Target="../media/image93.jpeg"/><Relationship Id="rId4" Type="http://schemas.openxmlformats.org/officeDocument/2006/relationships/image" Target="../media/image87.png"/><Relationship Id="rId9" Type="http://schemas.openxmlformats.org/officeDocument/2006/relationships/image" Target="../media/image92.jpeg"/></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 Id="rId6" Type="http://schemas.openxmlformats.org/officeDocument/2006/relationships/image" Target="../media/image100.jpeg"/><Relationship Id="rId5" Type="http://schemas.openxmlformats.org/officeDocument/2006/relationships/image" Target="../media/image99.jpg"/><Relationship Id="rId4" Type="http://schemas.openxmlformats.org/officeDocument/2006/relationships/image" Target="../media/image98.jpg"/></Relationships>
</file>

<file path=ppt/slides/_rels/slide27.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image" Target="../media/image101.png"/><Relationship Id="rId1" Type="http://schemas.openxmlformats.org/officeDocument/2006/relationships/slideLayout" Target="../slideLayouts/slideLayout3.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2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71.gif"/><Relationship Id="rId1" Type="http://schemas.openxmlformats.org/officeDocument/2006/relationships/slideLayout" Target="../slideLayouts/slideLayout3.xml"/><Relationship Id="rId5" Type="http://schemas.openxmlformats.org/officeDocument/2006/relationships/image" Target="../media/image109.jpeg"/><Relationship Id="rId4" Type="http://schemas.openxmlformats.org/officeDocument/2006/relationships/image" Target="../media/image108.jpeg"/></Relationships>
</file>

<file path=ppt/slides/_rels/slide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hyperlink" Target="https://www.oia.ncu.edu.tw/index.php/en/prospective-students/exchange-programs.html" TargetMode="External"/><Relationship Id="rId2" Type="http://schemas.openxmlformats.org/officeDocument/2006/relationships/hyperlink" Target="https://ncuies.ncu.edu.tw/" TargetMode="External"/><Relationship Id="rId1" Type="http://schemas.openxmlformats.org/officeDocument/2006/relationships/slideLayout" Target="../slideLayouts/slideLayout3.xml"/><Relationship Id="rId5" Type="http://schemas.openxmlformats.org/officeDocument/2006/relationships/image" Target="../media/image114.jpeg"/><Relationship Id="rId4" Type="http://schemas.openxmlformats.org/officeDocument/2006/relationships/image" Target="../media/image113.jpeg"/></Relationships>
</file>

<file path=ppt/slides/_rels/slide31.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C6AAE8C8-7139-F53B-7360-068A5F3455DD}"/>
              </a:ext>
            </a:extLst>
          </p:cNvPr>
          <p:cNvSpPr>
            <a:spLocks noGrp="1"/>
          </p:cNvSpPr>
          <p:nvPr>
            <p:ph type="ctrTitle"/>
          </p:nvPr>
        </p:nvSpPr>
        <p:spPr/>
        <p:txBody>
          <a:bodyPr>
            <a:normAutofit/>
          </a:bodyPr>
          <a:lstStyle/>
          <a:p>
            <a:r>
              <a:rPr lang="en-US" altLang="zh-TW" sz="4000" dirty="0">
                <a:latin typeface="Arial" panose="020B0604020202020204" pitchFamily="34" charset="0"/>
                <a:cs typeface="Arial" panose="020B0604020202020204" pitchFamily="34" charset="0"/>
              </a:rPr>
              <a:t>Expanding Horizons: </a:t>
            </a:r>
            <a:br>
              <a:rPr lang="en-US" altLang="zh-TW" sz="4000" dirty="0">
                <a:latin typeface="Arial" panose="020B0604020202020204" pitchFamily="34" charset="0"/>
                <a:cs typeface="Arial" panose="020B0604020202020204" pitchFamily="34" charset="0"/>
              </a:rPr>
            </a:br>
            <a:r>
              <a:rPr lang="en-US" altLang="zh-TW" sz="4000" dirty="0">
                <a:latin typeface="Arial" panose="020B0604020202020204" pitchFamily="34" charset="0"/>
                <a:cs typeface="Arial" panose="020B0604020202020204" pitchFamily="34" charset="0"/>
              </a:rPr>
              <a:t>An Unforgettable Exchange Experience at NCU</a:t>
            </a:r>
            <a:endParaRPr lang="zh-TW" alt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6197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AC6424E8-D547-4510-A241-52B5E4886593}"/>
              </a:ext>
            </a:extLst>
          </p:cNvPr>
          <p:cNvSpPr>
            <a:spLocks noGrp="1"/>
          </p:cNvSpPr>
          <p:nvPr>
            <p:ph type="title"/>
          </p:nvPr>
        </p:nvSpPr>
        <p:spPr/>
        <p:txBody>
          <a:bodyPr/>
          <a:lstStyle/>
          <a:p>
            <a:pPr algn="ctr"/>
            <a:r>
              <a:rPr lang="en-US" altLang="zh-TW" b="1" dirty="0">
                <a:latin typeface="Arial" panose="020B0604020202020204" pitchFamily="34" charset="0"/>
                <a:ea typeface="Kozuka Gothic Pro B" pitchFamily="34" charset="-128"/>
                <a:cs typeface="Arial" panose="020B0604020202020204" pitchFamily="34" charset="0"/>
              </a:rPr>
              <a:t>Taiwan Briefing</a:t>
            </a:r>
            <a:endParaRPr lang="zh-TW" altLang="en-US" dirty="0">
              <a:latin typeface="Arial" panose="020B0604020202020204" pitchFamily="34" charset="0"/>
              <a:cs typeface="Arial" panose="020B0604020202020204" pitchFamily="34" charset="0"/>
            </a:endParaRPr>
          </a:p>
        </p:txBody>
      </p:sp>
      <p:pic>
        <p:nvPicPr>
          <p:cNvPr id="3" name="圖片 2">
            <a:extLst>
              <a:ext uri="{FF2B5EF4-FFF2-40B4-BE49-F238E27FC236}">
                <a16:creationId xmlns:a16="http://schemas.microsoft.com/office/drawing/2014/main" id="{709306BC-A934-3EF2-17ED-BD7E7E0FA790}"/>
              </a:ext>
            </a:extLst>
          </p:cNvPr>
          <p:cNvPicPr>
            <a:picLocks noChangeAspect="1"/>
          </p:cNvPicPr>
          <p:nvPr/>
        </p:nvPicPr>
        <p:blipFill rotWithShape="1">
          <a:blip r:embed="rId2"/>
          <a:srcRect l="29863" t="18656" r="29841" b="26718"/>
          <a:stretch/>
        </p:blipFill>
        <p:spPr>
          <a:xfrm>
            <a:off x="4031229" y="1313384"/>
            <a:ext cx="5112568" cy="5544616"/>
          </a:xfrm>
          <a:prstGeom prst="rect">
            <a:avLst/>
          </a:prstGeom>
        </p:spPr>
      </p:pic>
      <p:pic>
        <p:nvPicPr>
          <p:cNvPr id="5" name="圖片 4">
            <a:extLst>
              <a:ext uri="{FF2B5EF4-FFF2-40B4-BE49-F238E27FC236}">
                <a16:creationId xmlns:a16="http://schemas.microsoft.com/office/drawing/2014/main" id="{1FBDAE85-8BE0-50CE-4B11-865D83FB7D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727" y="2249488"/>
            <a:ext cx="1800200" cy="1199840"/>
          </a:xfrm>
          <a:prstGeom prst="rect">
            <a:avLst/>
          </a:prstGeom>
        </p:spPr>
      </p:pic>
      <p:pic>
        <p:nvPicPr>
          <p:cNvPr id="7" name="圖片 6">
            <a:extLst>
              <a:ext uri="{FF2B5EF4-FFF2-40B4-BE49-F238E27FC236}">
                <a16:creationId xmlns:a16="http://schemas.microsoft.com/office/drawing/2014/main" id="{D65E80BC-8797-1D8A-3D9B-762CD87B81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2605" y="2753544"/>
            <a:ext cx="2222384" cy="1666788"/>
          </a:xfrm>
          <a:prstGeom prst="rect">
            <a:avLst/>
          </a:prstGeom>
        </p:spPr>
      </p:pic>
      <p:pic>
        <p:nvPicPr>
          <p:cNvPr id="8" name="圖片 7">
            <a:extLst>
              <a:ext uri="{FF2B5EF4-FFF2-40B4-BE49-F238E27FC236}">
                <a16:creationId xmlns:a16="http://schemas.microsoft.com/office/drawing/2014/main" id="{6B447098-5D63-063E-9661-4FF0E6599C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2171" y="4697760"/>
            <a:ext cx="2228326" cy="1666788"/>
          </a:xfrm>
          <a:prstGeom prst="rect">
            <a:avLst/>
          </a:prstGeom>
        </p:spPr>
      </p:pic>
      <p:pic>
        <p:nvPicPr>
          <p:cNvPr id="9" name="圖片 8">
            <a:extLst>
              <a:ext uri="{FF2B5EF4-FFF2-40B4-BE49-F238E27FC236}">
                <a16:creationId xmlns:a16="http://schemas.microsoft.com/office/drawing/2014/main" id="{F808B39D-60DF-3715-7AA4-1DCFBEEE4E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6143" y="5201816"/>
            <a:ext cx="1246757" cy="1666788"/>
          </a:xfrm>
          <a:prstGeom prst="rect">
            <a:avLst/>
          </a:prstGeom>
        </p:spPr>
      </p:pic>
      <p:pic>
        <p:nvPicPr>
          <p:cNvPr id="10" name="圖片 9">
            <a:extLst>
              <a:ext uri="{FF2B5EF4-FFF2-40B4-BE49-F238E27FC236}">
                <a16:creationId xmlns:a16="http://schemas.microsoft.com/office/drawing/2014/main" id="{1CFF5FF9-DD6E-B174-E551-B8F0DA169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7033" y="3857961"/>
            <a:ext cx="2592288" cy="1296144"/>
          </a:xfrm>
          <a:prstGeom prst="rect">
            <a:avLst/>
          </a:prstGeom>
        </p:spPr>
      </p:pic>
      <p:pic>
        <p:nvPicPr>
          <p:cNvPr id="12" name="圖片 11">
            <a:extLst>
              <a:ext uri="{FF2B5EF4-FFF2-40B4-BE49-F238E27FC236}">
                <a16:creationId xmlns:a16="http://schemas.microsoft.com/office/drawing/2014/main" id="{1F17ECDB-656C-6817-DA3B-A18B0C34AFF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20464" y="2563453"/>
            <a:ext cx="450999" cy="380181"/>
          </a:xfrm>
          <a:prstGeom prst="rect">
            <a:avLst/>
          </a:prstGeom>
        </p:spPr>
      </p:pic>
      <p:cxnSp>
        <p:nvCxnSpPr>
          <p:cNvPr id="13" name="直線單箭頭接點 12">
            <a:extLst>
              <a:ext uri="{FF2B5EF4-FFF2-40B4-BE49-F238E27FC236}">
                <a16:creationId xmlns:a16="http://schemas.microsoft.com/office/drawing/2014/main" id="{1022C74B-B26D-4706-408E-ACC894C6B8AD}"/>
              </a:ext>
            </a:extLst>
          </p:cNvPr>
          <p:cNvCxnSpPr>
            <a:cxnSpLocks/>
          </p:cNvCxnSpPr>
          <p:nvPr/>
        </p:nvCxnSpPr>
        <p:spPr>
          <a:xfrm flipV="1">
            <a:off x="5206987" y="4553744"/>
            <a:ext cx="408418" cy="7920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4" name="圖片 13">
            <a:extLst>
              <a:ext uri="{FF2B5EF4-FFF2-40B4-BE49-F238E27FC236}">
                <a16:creationId xmlns:a16="http://schemas.microsoft.com/office/drawing/2014/main" id="{9E442D59-5948-B557-1B03-E4A7075DC5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5985" y="1397880"/>
            <a:ext cx="1628383" cy="1221287"/>
          </a:xfrm>
          <a:prstGeom prst="rect">
            <a:avLst/>
          </a:prstGeom>
        </p:spPr>
      </p:pic>
    </p:spTree>
    <p:extLst>
      <p:ext uri="{BB962C8B-B14F-4D97-AF65-F5344CB8AC3E}">
        <p14:creationId xmlns:p14="http://schemas.microsoft.com/office/powerpoint/2010/main" val="3979205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AC6424E8-D547-4510-A241-52B5E4886593}"/>
              </a:ext>
            </a:extLst>
          </p:cNvPr>
          <p:cNvSpPr>
            <a:spLocks noGrp="1"/>
          </p:cNvSpPr>
          <p:nvPr>
            <p:ph type="title"/>
          </p:nvPr>
        </p:nvSpPr>
        <p:spPr/>
        <p:txBody>
          <a:bodyPr/>
          <a:lstStyle/>
          <a:p>
            <a:pPr algn="ctr"/>
            <a:r>
              <a:rPr lang="en-US" altLang="zh-TW" b="1" dirty="0">
                <a:latin typeface="Arial" panose="020B0604020202020204" pitchFamily="34" charset="0"/>
                <a:ea typeface="標楷體" pitchFamily="65" charset="-120"/>
                <a:cs typeface="Arial" panose="020B0604020202020204" pitchFamily="34" charset="0"/>
              </a:rPr>
              <a:t>NCU</a:t>
            </a:r>
            <a:r>
              <a:rPr lang="en-US" altLang="zh-TW" dirty="0">
                <a:latin typeface="Arial" panose="020B0604020202020204" pitchFamily="34" charset="0"/>
                <a:ea typeface="標楷體" pitchFamily="65" charset="-120"/>
                <a:cs typeface="Arial" panose="020B0604020202020204" pitchFamily="34" charset="0"/>
              </a:rPr>
              <a:t> </a:t>
            </a:r>
            <a:r>
              <a:rPr lang="en-US" altLang="zh-TW" b="1" dirty="0">
                <a:latin typeface="Arial" panose="020B0604020202020204" pitchFamily="34" charset="0"/>
                <a:ea typeface="標楷體" pitchFamily="65" charset="-120"/>
                <a:cs typeface="Arial" panose="020B0604020202020204" pitchFamily="34" charset="0"/>
              </a:rPr>
              <a:t>Profile</a:t>
            </a:r>
            <a:endParaRPr lang="zh-TW" altLang="en-US" dirty="0">
              <a:latin typeface="Arial" panose="020B0604020202020204" pitchFamily="34" charset="0"/>
              <a:cs typeface="Arial" panose="020B0604020202020204" pitchFamily="34" charset="0"/>
            </a:endParaRPr>
          </a:p>
        </p:txBody>
      </p:sp>
      <p:pic>
        <p:nvPicPr>
          <p:cNvPr id="2" name="圖片 1" descr="019.jpg">
            <a:extLst>
              <a:ext uri="{FF2B5EF4-FFF2-40B4-BE49-F238E27FC236}">
                <a16:creationId xmlns:a16="http://schemas.microsoft.com/office/drawing/2014/main" id="{EC1D33DF-193C-FC93-571E-D6BFB7C3DF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0233" y="3142018"/>
            <a:ext cx="2218414" cy="1478942"/>
          </a:xfrm>
          <a:prstGeom prst="rect">
            <a:avLst/>
          </a:prstGeom>
          <a:ln>
            <a:noFill/>
          </a:ln>
          <a:effectLst>
            <a:softEdge rad="112500"/>
          </a:effectLst>
        </p:spPr>
      </p:pic>
      <p:pic>
        <p:nvPicPr>
          <p:cNvPr id="3" name="圖片 2" descr="14_前門木棉.jpg">
            <a:extLst>
              <a:ext uri="{FF2B5EF4-FFF2-40B4-BE49-F238E27FC236}">
                <a16:creationId xmlns:a16="http://schemas.microsoft.com/office/drawing/2014/main" id="{2FC13A01-A779-DD9D-E380-7A6F677B9B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78010" y="1563543"/>
            <a:ext cx="2304256" cy="1536171"/>
          </a:xfrm>
          <a:prstGeom prst="rect">
            <a:avLst/>
          </a:prstGeom>
          <a:ln>
            <a:noFill/>
          </a:ln>
          <a:effectLst>
            <a:softEdge rad="112500"/>
          </a:effectLst>
        </p:spPr>
      </p:pic>
      <p:graphicFrame>
        <p:nvGraphicFramePr>
          <p:cNvPr id="5" name="表格 4">
            <a:extLst>
              <a:ext uri="{FF2B5EF4-FFF2-40B4-BE49-F238E27FC236}">
                <a16:creationId xmlns:a16="http://schemas.microsoft.com/office/drawing/2014/main" id="{DFAE6331-4FB9-53D5-BD4C-53B8840EE9C0}"/>
              </a:ext>
            </a:extLst>
          </p:cNvPr>
          <p:cNvGraphicFramePr>
            <a:graphicFrameLocks noGrp="1"/>
          </p:cNvGraphicFramePr>
          <p:nvPr>
            <p:extLst>
              <p:ext uri="{D42A27DB-BD31-4B8C-83A1-F6EECF244321}">
                <p14:modId xmlns:p14="http://schemas.microsoft.com/office/powerpoint/2010/main" val="2394604675"/>
              </p:ext>
            </p:extLst>
          </p:nvPr>
        </p:nvGraphicFramePr>
        <p:xfrm>
          <a:off x="4494308" y="1563543"/>
          <a:ext cx="6003825" cy="4578841"/>
        </p:xfrm>
        <a:graphic>
          <a:graphicData uri="http://schemas.openxmlformats.org/drawingml/2006/table">
            <a:tbl>
              <a:tblPr firstRow="1" bandRow="1">
                <a:tableStyleId>{5940675A-B579-460E-94D1-54222C63F5DA}</a:tableStyleId>
              </a:tblPr>
              <a:tblGrid>
                <a:gridCol w="2001275">
                  <a:extLst>
                    <a:ext uri="{9D8B030D-6E8A-4147-A177-3AD203B41FA5}">
                      <a16:colId xmlns:a16="http://schemas.microsoft.com/office/drawing/2014/main" val="20000"/>
                    </a:ext>
                  </a:extLst>
                </a:gridCol>
                <a:gridCol w="1461228">
                  <a:extLst>
                    <a:ext uri="{9D8B030D-6E8A-4147-A177-3AD203B41FA5}">
                      <a16:colId xmlns:a16="http://schemas.microsoft.com/office/drawing/2014/main" val="20001"/>
                    </a:ext>
                  </a:extLst>
                </a:gridCol>
                <a:gridCol w="2541322">
                  <a:extLst>
                    <a:ext uri="{9D8B030D-6E8A-4147-A177-3AD203B41FA5}">
                      <a16:colId xmlns:a16="http://schemas.microsoft.com/office/drawing/2014/main" val="20002"/>
                    </a:ext>
                  </a:extLst>
                </a:gridCol>
              </a:tblGrid>
              <a:tr h="474605">
                <a:tc rowSpan="2">
                  <a:txBody>
                    <a:bodyPr/>
                    <a:lstStyle/>
                    <a:p>
                      <a:endParaRPr lang="zh-TW" altLang="en-US" sz="1800" dirty="0"/>
                    </a:p>
                  </a:txBody>
                  <a:tcPr marL="91430" marR="91430" marT="45711" marB="45711"/>
                </a:tc>
                <a:tc>
                  <a:txBody>
                    <a:bodyPr/>
                    <a:lstStyle/>
                    <a:p>
                      <a:pPr algn="l"/>
                      <a:r>
                        <a:rPr lang="en-US" altLang="zh-TW" sz="1800" dirty="0"/>
                        <a:t>Name</a:t>
                      </a:r>
                      <a:endParaRPr lang="zh-TW" altLang="en-US" sz="1800" dirty="0"/>
                    </a:p>
                  </a:txBody>
                  <a:tcPr marL="91430" marR="91430" marT="45711" marB="45711">
                    <a:solidFill>
                      <a:schemeClr val="accent3">
                        <a:lumMod val="60000"/>
                        <a:lumOff val="40000"/>
                      </a:schemeClr>
                    </a:solidFill>
                  </a:tcPr>
                </a:tc>
                <a:tc>
                  <a:txBody>
                    <a:bodyPr/>
                    <a:lstStyle/>
                    <a:p>
                      <a:pPr algn="l"/>
                      <a:r>
                        <a:rPr lang="en-US" altLang="zh-TW" sz="1800" dirty="0">
                          <a:latin typeface="Calibri (本文)"/>
                        </a:rPr>
                        <a:t>NCU</a:t>
                      </a:r>
                      <a:endParaRPr lang="zh-TW" altLang="en-US" sz="1800" dirty="0">
                        <a:latin typeface="Calibri (本文)"/>
                      </a:endParaRPr>
                    </a:p>
                  </a:txBody>
                  <a:tcPr marL="91430" marR="91430" marT="45711" marB="45711"/>
                </a:tc>
                <a:extLst>
                  <a:ext uri="{0D108BD9-81ED-4DB2-BD59-A6C34878D82A}">
                    <a16:rowId xmlns:a16="http://schemas.microsoft.com/office/drawing/2014/main" val="10000"/>
                  </a:ext>
                </a:extLst>
              </a:tr>
              <a:tr h="949211">
                <a:tc vMerge="1">
                  <a:txBody>
                    <a:bodyPr/>
                    <a:lstStyle/>
                    <a:p>
                      <a:endParaRPr lang="zh-TW" altLang="en-US" sz="1800" dirty="0"/>
                    </a:p>
                  </a:txBody>
                  <a:tcPr marL="91430" marR="91430" marT="45711" marB="45711"/>
                </a:tc>
                <a:tc>
                  <a:txBody>
                    <a:bodyPr/>
                    <a:lstStyle/>
                    <a:p>
                      <a:pPr algn="l"/>
                      <a:r>
                        <a:rPr lang="en-US" altLang="zh-TW" sz="1800" dirty="0"/>
                        <a:t>Birth</a:t>
                      </a:r>
                      <a:endParaRPr lang="zh-TW" altLang="en-US" sz="1800" dirty="0"/>
                    </a:p>
                  </a:txBody>
                  <a:tcPr marL="91430" marR="91430" marT="45711" marB="45711">
                    <a:solidFill>
                      <a:schemeClr val="accent3">
                        <a:lumMod val="60000"/>
                        <a:lumOff val="40000"/>
                      </a:schemeClr>
                    </a:solidFill>
                  </a:tcPr>
                </a:tc>
                <a:tc>
                  <a:txBody>
                    <a:bodyPr/>
                    <a:lstStyle/>
                    <a:p>
                      <a:pPr algn="l"/>
                      <a:r>
                        <a:rPr lang="en-US" altLang="zh-TW" sz="1800" dirty="0">
                          <a:solidFill>
                            <a:srgbClr val="433F43"/>
                          </a:solidFill>
                          <a:latin typeface="Calibri (本文)"/>
                        </a:rPr>
                        <a:t>1915</a:t>
                      </a:r>
                      <a:endParaRPr lang="zh-TW" altLang="en-US" sz="1800" dirty="0">
                        <a:solidFill>
                          <a:srgbClr val="433F43"/>
                        </a:solidFill>
                        <a:latin typeface="Calibri (本文)"/>
                      </a:endParaRPr>
                    </a:p>
                  </a:txBody>
                  <a:tcPr marL="91430" marR="91430" marT="45711" marB="45711"/>
                </a:tc>
                <a:extLst>
                  <a:ext uri="{0D108BD9-81ED-4DB2-BD59-A6C34878D82A}">
                    <a16:rowId xmlns:a16="http://schemas.microsoft.com/office/drawing/2014/main" val="10001"/>
                  </a:ext>
                </a:extLst>
              </a:tr>
              <a:tr h="6668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kern="1200" dirty="0"/>
                        <a:t>Professors &amp;</a:t>
                      </a:r>
                      <a:r>
                        <a:rPr lang="en-US" altLang="zh-TW" sz="1800" kern="1200" baseline="0" dirty="0"/>
                        <a:t> </a:t>
                      </a:r>
                      <a:r>
                        <a:rPr lang="en-US" altLang="zh-TW" sz="1800" kern="1200" dirty="0"/>
                        <a:t>Researchers</a:t>
                      </a:r>
                      <a:endParaRPr lang="zh-TW" altLang="en-US" sz="1800" b="1" kern="1200" dirty="0">
                        <a:solidFill>
                          <a:schemeClr val="tx1"/>
                        </a:solidFill>
                        <a:latin typeface="Book Antiqua" panose="02040602050305030304" pitchFamily="18" charset="0"/>
                        <a:ea typeface="+mn-ea"/>
                        <a:cs typeface="+mn-cs"/>
                      </a:endParaRPr>
                    </a:p>
                  </a:txBody>
                  <a:tcPr marL="91430" marR="91430" marT="45711" marB="45711">
                    <a:solidFill>
                      <a:srgbClr val="92D050"/>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kern="1200" dirty="0"/>
                        <a:t>1230</a:t>
                      </a:r>
                      <a:endParaRPr lang="zh-TW" altLang="en-US" sz="1800" dirty="0"/>
                    </a:p>
                  </a:txBody>
                  <a:tcPr marL="91430" marR="91430" marT="45711" marB="45711"/>
                </a:tc>
                <a:tc hMerge="1">
                  <a:txBody>
                    <a:bodyPr/>
                    <a:lstStyle/>
                    <a:p>
                      <a:endParaRPr lang="zh-TW" altLang="en-US"/>
                    </a:p>
                  </a:txBody>
                  <a:tcPr/>
                </a:tc>
                <a:extLst>
                  <a:ext uri="{0D108BD9-81ED-4DB2-BD59-A6C34878D82A}">
                    <a16:rowId xmlns:a16="http://schemas.microsoft.com/office/drawing/2014/main" val="10003"/>
                  </a:ext>
                </a:extLst>
              </a:tr>
              <a:tr h="6668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a:t>Faculty/</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a:t>Department</a:t>
                      </a:r>
                      <a:endParaRPr lang="en-US" altLang="zh-TW" sz="1800" b="1" dirty="0">
                        <a:latin typeface="Book Antiqua" panose="02040602050305030304" pitchFamily="18" charset="0"/>
                        <a:ea typeface="微軟正黑體" pitchFamily="34" charset="-120"/>
                      </a:endParaRPr>
                    </a:p>
                  </a:txBody>
                  <a:tcPr marL="91430" marR="91430" marT="45711" marB="45711">
                    <a:solidFill>
                      <a:srgbClr val="92D050"/>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kern="1200" dirty="0"/>
                        <a:t>9 </a:t>
                      </a:r>
                      <a:r>
                        <a:rPr lang="en-US" altLang="zh-TW" sz="1800" dirty="0"/>
                        <a:t>Colleges/</a:t>
                      </a:r>
                      <a:r>
                        <a:rPr lang="en-US" altLang="zh-TW" sz="1800" kern="1200" dirty="0"/>
                        <a:t>32</a:t>
                      </a:r>
                      <a:r>
                        <a:rPr lang="zh-TW" altLang="en-US" sz="1800" kern="1200" baseline="0" dirty="0"/>
                        <a:t> </a:t>
                      </a:r>
                      <a:r>
                        <a:rPr lang="en-US" altLang="zh-TW" sz="1800" kern="1200" baseline="0" dirty="0"/>
                        <a:t>Departments</a:t>
                      </a:r>
                      <a:endParaRPr lang="zh-TW" altLang="en-US" sz="1800" dirty="0"/>
                    </a:p>
                    <a:p>
                      <a:endParaRPr lang="zh-TW" altLang="en-US" sz="1800" dirty="0"/>
                    </a:p>
                  </a:txBody>
                  <a:tcPr marL="91430" marR="91430" marT="45711" marB="45711"/>
                </a:tc>
                <a:tc hMerge="1">
                  <a:txBody>
                    <a:bodyPr/>
                    <a:lstStyle/>
                    <a:p>
                      <a:endParaRPr lang="zh-TW" altLang="en-US"/>
                    </a:p>
                  </a:txBody>
                  <a:tcPr/>
                </a:tc>
                <a:extLst>
                  <a:ext uri="{0D108BD9-81ED-4DB2-BD59-A6C34878D82A}">
                    <a16:rowId xmlns:a16="http://schemas.microsoft.com/office/drawing/2014/main" val="10004"/>
                  </a:ext>
                </a:extLst>
              </a:tr>
              <a:tr h="3848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a:t>Graduate  Program</a:t>
                      </a:r>
                      <a:endParaRPr lang="zh-TW" altLang="en-US" sz="1800" b="1" dirty="0">
                        <a:latin typeface="Book Antiqua" panose="02040602050305030304" pitchFamily="18" charset="0"/>
                      </a:endParaRPr>
                    </a:p>
                  </a:txBody>
                  <a:tcPr marL="91430" marR="91430" marT="45711" marB="45711">
                    <a:solidFill>
                      <a:srgbClr val="92D050"/>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kern="1200" dirty="0"/>
                        <a:t>54 </a:t>
                      </a:r>
                      <a:r>
                        <a:rPr lang="en-US" altLang="zh-TW" sz="1800" dirty="0"/>
                        <a:t>PhD./ </a:t>
                      </a:r>
                      <a:r>
                        <a:rPr lang="en-US" altLang="zh-TW" sz="1800" kern="1200" dirty="0"/>
                        <a:t>74  Master</a:t>
                      </a:r>
                      <a:endParaRPr lang="zh-TW" altLang="en-US" sz="1800" dirty="0"/>
                    </a:p>
                  </a:txBody>
                  <a:tcPr marL="91430" marR="91430" marT="45711" marB="45711"/>
                </a:tc>
                <a:tc hMerge="1">
                  <a:txBody>
                    <a:bodyPr/>
                    <a:lstStyle/>
                    <a:p>
                      <a:endParaRPr lang="zh-TW" altLang="en-US"/>
                    </a:p>
                  </a:txBody>
                  <a:tcPr/>
                </a:tc>
                <a:extLst>
                  <a:ext uri="{0D108BD9-81ED-4DB2-BD59-A6C34878D82A}">
                    <a16:rowId xmlns:a16="http://schemas.microsoft.com/office/drawing/2014/main" val="10005"/>
                  </a:ext>
                </a:extLst>
              </a:tr>
              <a:tr h="3848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a:t>Student Body</a:t>
                      </a:r>
                      <a:endParaRPr lang="zh-TW" altLang="en-US" sz="1800" b="1" dirty="0">
                        <a:latin typeface="Book Antiqua" panose="02040602050305030304" pitchFamily="18" charset="0"/>
                      </a:endParaRPr>
                    </a:p>
                  </a:txBody>
                  <a:tcPr marL="91430" marR="91430" marT="45711" marB="45711">
                    <a:solidFill>
                      <a:srgbClr val="92D050"/>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kern="1200" dirty="0"/>
                        <a:t>12,000</a:t>
                      </a:r>
                      <a:endParaRPr lang="en-US" altLang="zh-TW" sz="1800" b="0" kern="1200" dirty="0">
                        <a:solidFill>
                          <a:srgbClr val="FF0000"/>
                        </a:solidFill>
                        <a:latin typeface="Book Antiqua" panose="02040602050305030304" pitchFamily="18" charset="0"/>
                        <a:ea typeface="+mn-ea"/>
                        <a:cs typeface="+mn-cs"/>
                      </a:endParaRPr>
                    </a:p>
                  </a:txBody>
                  <a:tcPr marL="91430" marR="91430" marT="45711" marB="45711"/>
                </a:tc>
                <a:tc hMerge="1">
                  <a:txBody>
                    <a:bodyPr/>
                    <a:lstStyle/>
                    <a:p>
                      <a:endParaRPr lang="zh-TW" altLang="en-US"/>
                    </a:p>
                  </a:txBody>
                  <a:tcPr/>
                </a:tc>
                <a:extLst>
                  <a:ext uri="{0D108BD9-81ED-4DB2-BD59-A6C34878D82A}">
                    <a16:rowId xmlns:a16="http://schemas.microsoft.com/office/drawing/2014/main" val="10006"/>
                  </a:ext>
                </a:extLst>
              </a:tr>
              <a:tr h="3848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a:t>Under : Graduate</a:t>
                      </a:r>
                      <a:endParaRPr lang="zh-TW" altLang="en-US" sz="1800" b="1" dirty="0">
                        <a:latin typeface="Book Antiqua" panose="02040602050305030304" pitchFamily="18" charset="0"/>
                      </a:endParaRPr>
                    </a:p>
                  </a:txBody>
                  <a:tcPr marL="91430" marR="91430" marT="45711" marB="45711">
                    <a:solidFill>
                      <a:srgbClr val="92D050"/>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kern="1200" dirty="0"/>
                        <a:t>1:1</a:t>
                      </a:r>
                      <a:endParaRPr lang="en-US" altLang="zh-TW" sz="1800" b="0" kern="1200" dirty="0">
                        <a:solidFill>
                          <a:srgbClr val="FF0000"/>
                        </a:solidFill>
                        <a:latin typeface="Book Antiqua" panose="02040602050305030304" pitchFamily="18" charset="0"/>
                        <a:ea typeface="+mn-ea"/>
                        <a:cs typeface="+mn-cs"/>
                      </a:endParaRPr>
                    </a:p>
                  </a:txBody>
                  <a:tcPr marL="91430" marR="91430" marT="45711" marB="45711"/>
                </a:tc>
                <a:tc hMerge="1">
                  <a:txBody>
                    <a:bodyPr/>
                    <a:lstStyle/>
                    <a:p>
                      <a:endParaRPr lang="zh-TW" altLang="en-US"/>
                    </a:p>
                  </a:txBody>
                  <a:tcPr/>
                </a:tc>
                <a:extLst>
                  <a:ext uri="{0D108BD9-81ED-4DB2-BD59-A6C34878D82A}">
                    <a16:rowId xmlns:a16="http://schemas.microsoft.com/office/drawing/2014/main" val="10007"/>
                  </a:ext>
                </a:extLst>
              </a:tr>
              <a:tr h="6668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a:t>Partner</a:t>
                      </a:r>
                      <a:r>
                        <a:rPr lang="en-US" altLang="zh-TW" sz="1800" baseline="0" dirty="0"/>
                        <a:t> Universities</a:t>
                      </a:r>
                      <a:endParaRPr lang="zh-TW" altLang="en-US" sz="1800" b="1" dirty="0">
                        <a:latin typeface="Book Antiqua" panose="02040602050305030304" pitchFamily="18" charset="0"/>
                      </a:endParaRPr>
                    </a:p>
                  </a:txBody>
                  <a:tcPr marL="91430" marR="91430" marT="45711" marB="45711">
                    <a:solidFill>
                      <a:srgbClr val="92D050"/>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kern="1200" dirty="0"/>
                        <a:t>325</a:t>
                      </a:r>
                    </a:p>
                  </a:txBody>
                  <a:tcPr marL="91430" marR="91430" marT="45711" marB="45711"/>
                </a:tc>
                <a:tc hMerge="1">
                  <a:txBody>
                    <a:bodyPr/>
                    <a:lstStyle/>
                    <a:p>
                      <a:endParaRPr lang="zh-TW" altLang="en-US"/>
                    </a:p>
                  </a:txBody>
                  <a:tcPr/>
                </a:tc>
                <a:extLst>
                  <a:ext uri="{0D108BD9-81ED-4DB2-BD59-A6C34878D82A}">
                    <a16:rowId xmlns:a16="http://schemas.microsoft.com/office/drawing/2014/main" val="10008"/>
                  </a:ext>
                </a:extLst>
              </a:tr>
            </a:tbl>
          </a:graphicData>
        </a:graphic>
      </p:graphicFrame>
      <p:pic>
        <p:nvPicPr>
          <p:cNvPr id="6" name="Picture 45">
            <a:extLst>
              <a:ext uri="{FF2B5EF4-FFF2-40B4-BE49-F238E27FC236}">
                <a16:creationId xmlns:a16="http://schemas.microsoft.com/office/drawing/2014/main" id="{8E66DA06-23ED-53F7-D24D-ECDBF3941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0233" y="4620960"/>
            <a:ext cx="2218414" cy="16671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群組 3">
            <a:extLst>
              <a:ext uri="{FF2B5EF4-FFF2-40B4-BE49-F238E27FC236}">
                <a16:creationId xmlns:a16="http://schemas.microsoft.com/office/drawing/2014/main" id="{DCBCB1D1-3901-A54F-83AE-72545256D068}"/>
              </a:ext>
            </a:extLst>
          </p:cNvPr>
          <p:cNvGrpSpPr>
            <a:grpSpLocks/>
          </p:cNvGrpSpPr>
          <p:nvPr/>
        </p:nvGrpSpPr>
        <p:grpSpPr bwMode="auto">
          <a:xfrm>
            <a:off x="4577271" y="1563543"/>
            <a:ext cx="1336675" cy="1301378"/>
            <a:chOff x="3120347" y="1594906"/>
            <a:chExt cx="2171732" cy="2145127"/>
          </a:xfrm>
        </p:grpSpPr>
        <p:grpSp>
          <p:nvGrpSpPr>
            <p:cNvPr id="8" name="群組 2">
              <a:extLst>
                <a:ext uri="{FF2B5EF4-FFF2-40B4-BE49-F238E27FC236}">
                  <a16:creationId xmlns:a16="http://schemas.microsoft.com/office/drawing/2014/main" id="{413053DB-2566-6D78-9288-C0E9EB2F3948}"/>
                </a:ext>
              </a:extLst>
            </p:cNvPr>
            <p:cNvGrpSpPr>
              <a:grpSpLocks/>
            </p:cNvGrpSpPr>
            <p:nvPr/>
          </p:nvGrpSpPr>
          <p:grpSpPr bwMode="auto">
            <a:xfrm>
              <a:off x="3347864" y="1735616"/>
              <a:ext cx="1944215" cy="2004417"/>
              <a:chOff x="3523878" y="444200"/>
              <a:chExt cx="3208362" cy="3261025"/>
            </a:xfrm>
          </p:grpSpPr>
          <p:pic>
            <p:nvPicPr>
              <p:cNvPr id="10" name="Picture 40">
                <a:extLst>
                  <a:ext uri="{FF2B5EF4-FFF2-40B4-BE49-F238E27FC236}">
                    <a16:creationId xmlns:a16="http://schemas.microsoft.com/office/drawing/2014/main" id="{97E74F0F-E893-ECE4-8EE9-B4D62B08CD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3878" y="444200"/>
                <a:ext cx="3208362" cy="326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圖片 63" descr="NCUlogo.png">
                <a:extLst>
                  <a:ext uri="{FF2B5EF4-FFF2-40B4-BE49-F238E27FC236}">
                    <a16:creationId xmlns:a16="http://schemas.microsoft.com/office/drawing/2014/main" id="{4C38819B-EF24-E6F7-64B0-40E4424C18F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649282">
                <a:off x="5836506" y="3202437"/>
                <a:ext cx="339618" cy="32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43">
              <a:extLst>
                <a:ext uri="{FF2B5EF4-FFF2-40B4-BE49-F238E27FC236}">
                  <a16:creationId xmlns:a16="http://schemas.microsoft.com/office/drawing/2014/main" id="{CA5316E0-33F2-B8A2-5AAC-AD365F6B43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57014">
              <a:off x="3120347" y="1594906"/>
              <a:ext cx="1410293" cy="1410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43280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3CB0E524-6826-4AF1-9785-70F07D11EC75}"/>
              </a:ext>
            </a:extLst>
          </p:cNvPr>
          <p:cNvSpPr>
            <a:spLocks noGrp="1"/>
          </p:cNvSpPr>
          <p:nvPr>
            <p:ph type="title"/>
          </p:nvPr>
        </p:nvSpPr>
        <p:spPr>
          <a:xfrm>
            <a:off x="831850" y="2322966"/>
            <a:ext cx="8729593" cy="1160463"/>
          </a:xfrm>
        </p:spPr>
        <p:txBody>
          <a:bodyPr>
            <a:noAutofit/>
          </a:bodyPr>
          <a:lstStyle/>
          <a:p>
            <a:r>
              <a:rPr lang="en-US" altLang="zh-TW" sz="4800" dirty="0">
                <a:latin typeface="Arial" panose="020B0604020202020204" pitchFamily="34" charset="0"/>
                <a:cs typeface="Arial" panose="020B0604020202020204" pitchFamily="34" charset="0"/>
              </a:rPr>
              <a:t>NCU Colleges and Programs</a:t>
            </a:r>
            <a:endParaRPr lang="zh-TW" altLang="en-US" sz="4800" dirty="0">
              <a:latin typeface="Arial" panose="020B0604020202020204" pitchFamily="34" charset="0"/>
              <a:cs typeface="Arial" panose="020B0604020202020204" pitchFamily="34" charset="0"/>
            </a:endParaRPr>
          </a:p>
        </p:txBody>
      </p:sp>
      <p:pic>
        <p:nvPicPr>
          <p:cNvPr id="2" name="Picture 14">
            <a:extLst>
              <a:ext uri="{FF2B5EF4-FFF2-40B4-BE49-F238E27FC236}">
                <a16:creationId xmlns:a16="http://schemas.microsoft.com/office/drawing/2014/main" id="{6E870D87-9A69-A63E-C930-575A89139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3265" y="3887325"/>
            <a:ext cx="2702735" cy="154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a:extLst>
              <a:ext uri="{FF2B5EF4-FFF2-40B4-BE49-F238E27FC236}">
                <a16:creationId xmlns:a16="http://schemas.microsoft.com/office/drawing/2014/main" id="{5C6F47F3-8E59-872E-4CDF-FFDC2414B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296" y="3906275"/>
            <a:ext cx="979748" cy="154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圖片 9">
            <a:extLst>
              <a:ext uri="{FF2B5EF4-FFF2-40B4-BE49-F238E27FC236}">
                <a16:creationId xmlns:a16="http://schemas.microsoft.com/office/drawing/2014/main" id="{10FEA113-63B2-1C0F-BB4B-7E0B1DAE72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6837" y="3887325"/>
            <a:ext cx="1027521" cy="1540800"/>
          </a:xfrm>
          <a:prstGeom prst="rect">
            <a:avLst/>
          </a:prstGeom>
        </p:spPr>
      </p:pic>
      <p:pic>
        <p:nvPicPr>
          <p:cNvPr id="11" name="圖片 10">
            <a:extLst>
              <a:ext uri="{FF2B5EF4-FFF2-40B4-BE49-F238E27FC236}">
                <a16:creationId xmlns:a16="http://schemas.microsoft.com/office/drawing/2014/main" id="{26D4D308-7E11-3795-89EC-2702D12733CE}"/>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234907" y="3887325"/>
            <a:ext cx="2363507" cy="1540800"/>
          </a:xfrm>
          <a:prstGeom prst="rect">
            <a:avLst/>
          </a:prstGeom>
        </p:spPr>
      </p:pic>
    </p:spTree>
    <p:extLst>
      <p:ext uri="{BB962C8B-B14F-4D97-AF65-F5344CB8AC3E}">
        <p14:creationId xmlns:p14="http://schemas.microsoft.com/office/powerpoint/2010/main" val="3272166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50234855-3EF2-04FB-4D27-45BE13065158}"/>
              </a:ext>
            </a:extLst>
          </p:cNvPr>
          <p:cNvSpPr>
            <a:spLocks noGrp="1"/>
          </p:cNvSpPr>
          <p:nvPr>
            <p:ph type="title"/>
          </p:nvPr>
        </p:nvSpPr>
        <p:spPr/>
        <p:txBody>
          <a:bodyPr>
            <a:noAutofit/>
          </a:bodyPr>
          <a:lstStyle/>
          <a:p>
            <a:pPr algn="ctr"/>
            <a:r>
              <a:rPr lang="en-US" altLang="zh-TW" sz="4800" dirty="0">
                <a:latin typeface="Arial" panose="020B0604020202020204" pitchFamily="34" charset="0"/>
                <a:ea typeface="標楷體" pitchFamily="65" charset="-120"/>
                <a:cs typeface="Arial" panose="020B0604020202020204" pitchFamily="34" charset="0"/>
              </a:rPr>
              <a:t>Liberal Arts</a:t>
            </a:r>
            <a:endParaRPr lang="zh-TW" altLang="en-US" sz="4800" dirty="0">
              <a:latin typeface="Arial" panose="020B0604020202020204" pitchFamily="34" charset="0"/>
              <a:cs typeface="Arial" panose="020B0604020202020204" pitchFamily="34" charset="0"/>
            </a:endParaRPr>
          </a:p>
        </p:txBody>
      </p:sp>
      <p:pic>
        <p:nvPicPr>
          <p:cNvPr id="2" name="圖片 5">
            <a:extLst>
              <a:ext uri="{FF2B5EF4-FFF2-40B4-BE49-F238E27FC236}">
                <a16:creationId xmlns:a16="http://schemas.microsoft.com/office/drawing/2014/main" id="{655B07C0-478D-4B23-EA31-F83BA07E52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8" y="2094548"/>
            <a:ext cx="3889376"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格 2">
            <a:extLst>
              <a:ext uri="{FF2B5EF4-FFF2-40B4-BE49-F238E27FC236}">
                <a16:creationId xmlns:a16="http://schemas.microsoft.com/office/drawing/2014/main" id="{52F6236E-6158-9021-A83D-A65F3C0F35C6}"/>
              </a:ext>
            </a:extLst>
          </p:cNvPr>
          <p:cNvGraphicFramePr>
            <a:graphicFrameLocks noGrp="1"/>
          </p:cNvGraphicFramePr>
          <p:nvPr>
            <p:extLst>
              <p:ext uri="{D42A27DB-BD31-4B8C-83A1-F6EECF244321}">
                <p14:modId xmlns:p14="http://schemas.microsoft.com/office/powerpoint/2010/main" val="1041562759"/>
              </p:ext>
            </p:extLst>
          </p:nvPr>
        </p:nvGraphicFramePr>
        <p:xfrm>
          <a:off x="2621280" y="1251176"/>
          <a:ext cx="8321041" cy="5189940"/>
        </p:xfrm>
        <a:graphic>
          <a:graphicData uri="http://schemas.openxmlformats.org/drawingml/2006/table">
            <a:tbl>
              <a:tblPr firstRow="1" bandRow="1">
                <a:tableStyleId>{68D230F3-CF80-4859-8CE7-A43EE81993B5}</a:tableStyleId>
              </a:tblPr>
              <a:tblGrid>
                <a:gridCol w="4356544">
                  <a:extLst>
                    <a:ext uri="{9D8B030D-6E8A-4147-A177-3AD203B41FA5}">
                      <a16:colId xmlns:a16="http://schemas.microsoft.com/office/drawing/2014/main" val="3775403908"/>
                    </a:ext>
                  </a:extLst>
                </a:gridCol>
                <a:gridCol w="1321499">
                  <a:extLst>
                    <a:ext uri="{9D8B030D-6E8A-4147-A177-3AD203B41FA5}">
                      <a16:colId xmlns:a16="http://schemas.microsoft.com/office/drawing/2014/main" val="1954681827"/>
                    </a:ext>
                  </a:extLst>
                </a:gridCol>
                <a:gridCol w="1321499">
                  <a:extLst>
                    <a:ext uri="{9D8B030D-6E8A-4147-A177-3AD203B41FA5}">
                      <a16:colId xmlns:a16="http://schemas.microsoft.com/office/drawing/2014/main" val="2559958018"/>
                    </a:ext>
                  </a:extLst>
                </a:gridCol>
                <a:gridCol w="1321499">
                  <a:extLst>
                    <a:ext uri="{9D8B030D-6E8A-4147-A177-3AD203B41FA5}">
                      <a16:colId xmlns:a16="http://schemas.microsoft.com/office/drawing/2014/main" val="112751877"/>
                    </a:ext>
                  </a:extLst>
                </a:gridCol>
              </a:tblGrid>
              <a:tr h="423923">
                <a:tc>
                  <a:txBody>
                    <a:bodyPr/>
                    <a:lstStyle/>
                    <a:p>
                      <a:endParaRPr lang="zh-TW" sz="1800" kern="100" dirty="0">
                        <a:solidFill>
                          <a:schemeClr val="tx1"/>
                        </a:solidFill>
                        <a:effectLst/>
                        <a:latin typeface="Arial" panose="020B0604020202020204" pitchFamily="34" charset="0"/>
                        <a:cs typeface="Arial" panose="020B0604020202020204" pitchFamily="34" charset="0"/>
                      </a:endParaRPr>
                    </a:p>
                  </a:txBody>
                  <a:tcPr marL="89388" marR="89388" marT="108621" marB="108621"/>
                </a:tc>
                <a:tc>
                  <a:txBody>
                    <a:bodyPr/>
                    <a:lstStyle/>
                    <a:p>
                      <a:pPr algn="ctr" fontAlgn="base">
                        <a:spcAft>
                          <a:spcPts val="0"/>
                        </a:spcAft>
                      </a:pPr>
                      <a:r>
                        <a:rPr lang="en-US" sz="1800" kern="1200" dirty="0">
                          <a:effectLst/>
                          <a:latin typeface="Arial" panose="020B0604020202020204" pitchFamily="34" charset="0"/>
                          <a:cs typeface="Arial" panose="020B0604020202020204" pitchFamily="34" charset="0"/>
                        </a:rPr>
                        <a:t>Bachelor</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nchor="ctr"/>
                </a:tc>
                <a:tc>
                  <a:txBody>
                    <a:bodyPr/>
                    <a:lstStyle/>
                    <a:p>
                      <a:pPr algn="ctr" fontAlgn="base">
                        <a:spcAft>
                          <a:spcPts val="0"/>
                        </a:spcAft>
                      </a:pPr>
                      <a:r>
                        <a:rPr lang="en-US" sz="1800" kern="1200">
                          <a:effectLst/>
                          <a:latin typeface="Arial" panose="020B0604020202020204" pitchFamily="34" charset="0"/>
                          <a:cs typeface="Arial" panose="020B0604020202020204" pitchFamily="34" charset="0"/>
                        </a:rPr>
                        <a:t>Master</a:t>
                      </a:r>
                      <a:endParaRPr lang="zh-TW" sz="1800" kern="10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nchor="ctr"/>
                </a:tc>
                <a:tc>
                  <a:txBody>
                    <a:bodyPr/>
                    <a:lstStyle/>
                    <a:p>
                      <a:pPr algn="ctr" fontAlgn="base">
                        <a:spcAft>
                          <a:spcPts val="0"/>
                        </a:spcAft>
                      </a:pPr>
                      <a:r>
                        <a:rPr lang="en-US" sz="1800" kern="1200" dirty="0">
                          <a:effectLst/>
                          <a:latin typeface="Arial" panose="020B0604020202020204" pitchFamily="34" charset="0"/>
                          <a:cs typeface="Arial" panose="020B0604020202020204" pitchFamily="34" charset="0"/>
                        </a:rPr>
                        <a:t>Doctoral</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nchor="ctr"/>
                </a:tc>
                <a:extLst>
                  <a:ext uri="{0D108BD9-81ED-4DB2-BD59-A6C34878D82A}">
                    <a16:rowId xmlns:a16="http://schemas.microsoft.com/office/drawing/2014/main" val="3455007591"/>
                  </a:ext>
                </a:extLst>
              </a:tr>
              <a:tr h="423923">
                <a:tc>
                  <a:txBody>
                    <a:bodyPr/>
                    <a:lstStyle/>
                    <a:p>
                      <a:pPr fontAlgn="base">
                        <a:spcAft>
                          <a:spcPts val="0"/>
                        </a:spcAft>
                      </a:pPr>
                      <a:r>
                        <a:rPr lang="en-US" sz="1800" kern="1200" dirty="0">
                          <a:effectLst/>
                          <a:latin typeface="Arial" panose="020B0604020202020204" pitchFamily="34" charset="0"/>
                          <a:cs typeface="Arial" panose="020B0604020202020204" pitchFamily="34" charset="0"/>
                        </a:rPr>
                        <a:t>Chinese Literature</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tc>
                <a:tc>
                  <a:txBody>
                    <a:bodyPr/>
                    <a:lstStyle/>
                    <a:p>
                      <a:pPr algn="ctr" fontAlgn="base">
                        <a:spcAft>
                          <a:spcPts val="0"/>
                        </a:spcAft>
                      </a:pPr>
                      <a:r>
                        <a:rPr lang="en-US" sz="1800" kern="1200" dirty="0">
                          <a:effectLst/>
                          <a:latin typeface="Arial" panose="020B0604020202020204" pitchFamily="34" charset="0"/>
                          <a:cs typeface="Arial" panose="020B0604020202020204" pitchFamily="34" charset="0"/>
                          <a:sym typeface="Wingdings" panose="05000000000000000000" pitchFamily="2" charset="2"/>
                        </a:rPr>
                        <a:t></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nchor="ctr"/>
                </a:tc>
                <a:tc>
                  <a:txBody>
                    <a:bodyPr/>
                    <a:lstStyle/>
                    <a:p>
                      <a:pPr algn="ctr" fontAlgn="base">
                        <a:spcAft>
                          <a:spcPts val="0"/>
                        </a:spcAft>
                      </a:pPr>
                      <a:r>
                        <a:rPr lang="en-US" sz="1800" kern="1200" dirty="0">
                          <a:effectLst/>
                          <a:latin typeface="Arial" panose="020B0604020202020204" pitchFamily="34" charset="0"/>
                          <a:cs typeface="Arial" panose="020B0604020202020204" pitchFamily="34" charset="0"/>
                          <a:sym typeface="Wingdings" panose="05000000000000000000" pitchFamily="2" charset="2"/>
                        </a:rPr>
                        <a:t></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nchor="ctr"/>
                </a:tc>
                <a:tc>
                  <a:txBody>
                    <a:bodyPr/>
                    <a:lstStyle/>
                    <a:p>
                      <a:pPr algn="ctr" fontAlgn="base">
                        <a:spcAft>
                          <a:spcPts val="0"/>
                        </a:spcAft>
                      </a:pPr>
                      <a:r>
                        <a:rPr lang="en-US" sz="1800" kern="1200">
                          <a:effectLst/>
                          <a:latin typeface="Arial" panose="020B0604020202020204" pitchFamily="34" charset="0"/>
                          <a:cs typeface="Arial" panose="020B0604020202020204" pitchFamily="34" charset="0"/>
                          <a:sym typeface="Wingdings" panose="05000000000000000000" pitchFamily="2" charset="2"/>
                        </a:rPr>
                        <a:t></a:t>
                      </a:r>
                      <a:endParaRPr lang="zh-TW" sz="1800" kern="10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nchor="ctr"/>
                </a:tc>
                <a:extLst>
                  <a:ext uri="{0D108BD9-81ED-4DB2-BD59-A6C34878D82A}">
                    <a16:rowId xmlns:a16="http://schemas.microsoft.com/office/drawing/2014/main" val="4223325531"/>
                  </a:ext>
                </a:extLst>
              </a:tr>
              <a:tr h="423923">
                <a:tc>
                  <a:txBody>
                    <a:bodyPr/>
                    <a:lstStyle/>
                    <a:p>
                      <a:pPr fontAlgn="base">
                        <a:spcAft>
                          <a:spcPts val="0"/>
                        </a:spcAft>
                      </a:pPr>
                      <a:r>
                        <a:rPr lang="en-US" sz="1800" kern="1200" dirty="0">
                          <a:effectLst/>
                          <a:latin typeface="Arial" panose="020B0604020202020204" pitchFamily="34" charset="0"/>
                          <a:cs typeface="Arial" panose="020B0604020202020204" pitchFamily="34" charset="0"/>
                        </a:rPr>
                        <a:t>English</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tc>
                <a:tc>
                  <a:txBody>
                    <a:bodyPr/>
                    <a:lstStyle/>
                    <a:p>
                      <a:pPr algn="ctr" fontAlgn="base">
                        <a:spcAft>
                          <a:spcPts val="0"/>
                        </a:spcAft>
                      </a:pPr>
                      <a:r>
                        <a:rPr lang="en-US" sz="1800" kern="1200" dirty="0">
                          <a:effectLst/>
                          <a:latin typeface="Arial" panose="020B0604020202020204" pitchFamily="34" charset="0"/>
                          <a:cs typeface="Arial" panose="020B0604020202020204" pitchFamily="34" charset="0"/>
                          <a:sym typeface="Wingdings" panose="05000000000000000000" pitchFamily="2" charset="2"/>
                        </a:rPr>
                        <a:t></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nchor="ctr"/>
                </a:tc>
                <a:tc>
                  <a:txBody>
                    <a:bodyPr/>
                    <a:lstStyle/>
                    <a:p>
                      <a:pPr algn="ctr" fontAlgn="base">
                        <a:spcAft>
                          <a:spcPts val="0"/>
                        </a:spcAft>
                      </a:pPr>
                      <a:r>
                        <a:rPr lang="en-US" sz="1800" kern="1200" dirty="0">
                          <a:effectLst/>
                          <a:latin typeface="Arial" panose="020B0604020202020204" pitchFamily="34" charset="0"/>
                          <a:cs typeface="Arial" panose="020B0604020202020204" pitchFamily="34" charset="0"/>
                          <a:sym typeface="Wingdings" panose="05000000000000000000" pitchFamily="2" charset="2"/>
                        </a:rPr>
                        <a:t></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nchor="ctr"/>
                </a:tc>
                <a:tc>
                  <a:txBody>
                    <a:bodyPr/>
                    <a:lstStyle/>
                    <a:p>
                      <a:endParaRPr lang="zh-TW" sz="1800" kern="100">
                        <a:solidFill>
                          <a:schemeClr val="tx1"/>
                        </a:solidFill>
                        <a:effectLst/>
                        <a:latin typeface="Arial" panose="020B0604020202020204" pitchFamily="34" charset="0"/>
                        <a:cs typeface="Arial" panose="020B0604020202020204" pitchFamily="34" charset="0"/>
                      </a:endParaRPr>
                    </a:p>
                  </a:txBody>
                  <a:tcPr marL="89388" marR="89388" marT="108621" marB="108621" anchor="ctr"/>
                </a:tc>
                <a:extLst>
                  <a:ext uri="{0D108BD9-81ED-4DB2-BD59-A6C34878D82A}">
                    <a16:rowId xmlns:a16="http://schemas.microsoft.com/office/drawing/2014/main" val="389375496"/>
                  </a:ext>
                </a:extLst>
              </a:tr>
              <a:tr h="423923">
                <a:tc>
                  <a:txBody>
                    <a:bodyPr/>
                    <a:lstStyle/>
                    <a:p>
                      <a:pPr fontAlgn="base">
                        <a:spcAft>
                          <a:spcPts val="0"/>
                        </a:spcAft>
                      </a:pPr>
                      <a:r>
                        <a:rPr lang="en-US" sz="1800" kern="1200" dirty="0">
                          <a:effectLst/>
                          <a:latin typeface="Arial" panose="020B0604020202020204" pitchFamily="34" charset="0"/>
                          <a:cs typeface="Arial" panose="020B0604020202020204" pitchFamily="34" charset="0"/>
                        </a:rPr>
                        <a:t>French Language &amp; Literature</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tc>
                <a:tc>
                  <a:txBody>
                    <a:bodyPr/>
                    <a:lstStyle/>
                    <a:p>
                      <a:pPr algn="ctr" fontAlgn="base">
                        <a:spcAft>
                          <a:spcPts val="0"/>
                        </a:spcAft>
                      </a:pPr>
                      <a:r>
                        <a:rPr lang="en-US" sz="1800" kern="1200" dirty="0">
                          <a:effectLst/>
                          <a:latin typeface="Arial" panose="020B0604020202020204" pitchFamily="34" charset="0"/>
                          <a:cs typeface="Arial" panose="020B0604020202020204" pitchFamily="34" charset="0"/>
                          <a:sym typeface="Wingdings" panose="05000000000000000000" pitchFamily="2" charset="2"/>
                        </a:rPr>
                        <a:t></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nchor="ctr"/>
                </a:tc>
                <a:tc>
                  <a:txBody>
                    <a:bodyPr/>
                    <a:lstStyle/>
                    <a:p>
                      <a:pPr algn="ctr" fontAlgn="base">
                        <a:spcAft>
                          <a:spcPts val="0"/>
                        </a:spcAft>
                      </a:pPr>
                      <a:r>
                        <a:rPr lang="en-US" sz="1800" kern="1200" dirty="0">
                          <a:effectLst/>
                          <a:latin typeface="Arial" panose="020B0604020202020204" pitchFamily="34" charset="0"/>
                          <a:cs typeface="Arial" panose="020B0604020202020204" pitchFamily="34" charset="0"/>
                          <a:sym typeface="Wingdings" panose="05000000000000000000" pitchFamily="2" charset="2"/>
                        </a:rPr>
                        <a:t></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nchor="ctr"/>
                </a:tc>
                <a:tc>
                  <a:txBody>
                    <a:bodyPr/>
                    <a:lstStyle/>
                    <a:p>
                      <a:endParaRPr lang="zh-TW" sz="1800" kern="100" dirty="0">
                        <a:solidFill>
                          <a:schemeClr val="tx1"/>
                        </a:solidFill>
                        <a:effectLst/>
                        <a:latin typeface="Arial" panose="020B0604020202020204" pitchFamily="34" charset="0"/>
                        <a:cs typeface="Arial" panose="020B0604020202020204" pitchFamily="34" charset="0"/>
                      </a:endParaRPr>
                    </a:p>
                  </a:txBody>
                  <a:tcPr marL="89388" marR="89388" marT="108621" marB="108621" anchor="ctr"/>
                </a:tc>
                <a:extLst>
                  <a:ext uri="{0D108BD9-81ED-4DB2-BD59-A6C34878D82A}">
                    <a16:rowId xmlns:a16="http://schemas.microsoft.com/office/drawing/2014/main" val="3284942623"/>
                  </a:ext>
                </a:extLst>
              </a:tr>
              <a:tr h="423923">
                <a:tc>
                  <a:txBody>
                    <a:bodyPr/>
                    <a:lstStyle/>
                    <a:p>
                      <a:pPr fontAlgn="base">
                        <a:spcAft>
                          <a:spcPts val="0"/>
                        </a:spcAft>
                      </a:pPr>
                      <a:r>
                        <a:rPr lang="en-US" sz="1800" kern="1200" dirty="0">
                          <a:effectLst/>
                          <a:latin typeface="Arial" panose="020B0604020202020204" pitchFamily="34" charset="0"/>
                          <a:cs typeface="Arial" panose="020B0604020202020204" pitchFamily="34" charset="0"/>
                        </a:rPr>
                        <a:t>Interdisciplinary Program of Liberal Arts</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tc>
                <a:tc>
                  <a:txBody>
                    <a:bodyPr/>
                    <a:lstStyle/>
                    <a:p>
                      <a:pPr algn="ctr" fontAlgn="base">
                        <a:spcAft>
                          <a:spcPts val="0"/>
                        </a:spcAft>
                      </a:pPr>
                      <a:r>
                        <a:rPr lang="en-US" sz="1800" kern="1200" dirty="0">
                          <a:effectLst/>
                          <a:latin typeface="Arial" panose="020B0604020202020204" pitchFamily="34" charset="0"/>
                          <a:cs typeface="Arial" panose="020B0604020202020204" pitchFamily="34" charset="0"/>
                          <a:sym typeface="Wingdings" panose="05000000000000000000" pitchFamily="2" charset="2"/>
                        </a:rPr>
                        <a:t></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nchor="ctr"/>
                </a:tc>
                <a:tc>
                  <a:txBody>
                    <a:bodyPr/>
                    <a:lstStyle/>
                    <a:p>
                      <a:pPr algn="ctr" fontAlgn="base">
                        <a:spcAft>
                          <a:spcPts val="0"/>
                        </a:spcAft>
                      </a:pPr>
                      <a:r>
                        <a:rPr lang="en-US" sz="1800" kern="1200" dirty="0">
                          <a:effectLst/>
                          <a:latin typeface="Arial" panose="020B0604020202020204" pitchFamily="34" charset="0"/>
                          <a:cs typeface="Arial" panose="020B0604020202020204" pitchFamily="34" charset="0"/>
                        </a:rPr>
                        <a:t> </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nchor="ctr"/>
                </a:tc>
                <a:tc>
                  <a:txBody>
                    <a:bodyPr/>
                    <a:lstStyle/>
                    <a:p>
                      <a:pPr algn="ctr">
                        <a:spcAft>
                          <a:spcPts val="0"/>
                        </a:spcAft>
                      </a:pPr>
                      <a:r>
                        <a:rPr lang="en-US" sz="1800" kern="0" dirty="0">
                          <a:effectLst/>
                          <a:latin typeface="Arial" panose="020B0604020202020204" pitchFamily="34" charset="0"/>
                          <a:cs typeface="Arial" panose="020B0604020202020204" pitchFamily="34" charset="0"/>
                        </a:rPr>
                        <a:t> </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nchor="ctr"/>
                </a:tc>
                <a:extLst>
                  <a:ext uri="{0D108BD9-81ED-4DB2-BD59-A6C34878D82A}">
                    <a16:rowId xmlns:a16="http://schemas.microsoft.com/office/drawing/2014/main" val="4057159057"/>
                  </a:ext>
                </a:extLst>
              </a:tr>
              <a:tr h="423923">
                <a:tc>
                  <a:txBody>
                    <a:bodyPr/>
                    <a:lstStyle/>
                    <a:p>
                      <a:pPr fontAlgn="base">
                        <a:spcAft>
                          <a:spcPts val="0"/>
                        </a:spcAft>
                      </a:pPr>
                      <a:r>
                        <a:rPr lang="en-US" sz="1800" kern="1200" dirty="0">
                          <a:effectLst/>
                          <a:latin typeface="Arial" panose="020B0604020202020204" pitchFamily="34" charset="0"/>
                          <a:cs typeface="Arial" panose="020B0604020202020204" pitchFamily="34" charset="0"/>
                        </a:rPr>
                        <a:t>History                                </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tc>
                <a:tc>
                  <a:txBody>
                    <a:bodyPr/>
                    <a:lstStyle/>
                    <a:p>
                      <a:endParaRPr lang="zh-TW" sz="1800" kern="100">
                        <a:solidFill>
                          <a:schemeClr val="tx1"/>
                        </a:solidFill>
                        <a:effectLst/>
                        <a:latin typeface="Arial" panose="020B0604020202020204" pitchFamily="34" charset="0"/>
                        <a:cs typeface="Arial" panose="020B0604020202020204" pitchFamily="34" charset="0"/>
                      </a:endParaRPr>
                    </a:p>
                  </a:txBody>
                  <a:tcPr marL="89388" marR="89388" marT="108621" marB="108621" anchor="ctr"/>
                </a:tc>
                <a:tc>
                  <a:txBody>
                    <a:bodyPr/>
                    <a:lstStyle/>
                    <a:p>
                      <a:pPr algn="ctr" fontAlgn="base">
                        <a:spcAft>
                          <a:spcPts val="0"/>
                        </a:spcAft>
                      </a:pPr>
                      <a:r>
                        <a:rPr lang="en-US" sz="1800" kern="1200" dirty="0">
                          <a:effectLst/>
                          <a:latin typeface="Arial" panose="020B0604020202020204" pitchFamily="34" charset="0"/>
                          <a:cs typeface="Arial" panose="020B0604020202020204" pitchFamily="34" charset="0"/>
                          <a:sym typeface="Wingdings" panose="05000000000000000000" pitchFamily="2" charset="2"/>
                        </a:rPr>
                        <a:t></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nchor="ctr"/>
                </a:tc>
                <a:tc>
                  <a:txBody>
                    <a:bodyPr/>
                    <a:lstStyle/>
                    <a:p>
                      <a:endParaRPr lang="zh-TW" sz="1800" kern="100" dirty="0">
                        <a:solidFill>
                          <a:schemeClr val="tx1"/>
                        </a:solidFill>
                        <a:effectLst/>
                        <a:latin typeface="Arial" panose="020B0604020202020204" pitchFamily="34" charset="0"/>
                        <a:cs typeface="Arial" panose="020B0604020202020204" pitchFamily="34" charset="0"/>
                      </a:endParaRPr>
                    </a:p>
                  </a:txBody>
                  <a:tcPr marL="89388" marR="89388" marT="108621" marB="108621" anchor="ctr"/>
                </a:tc>
                <a:extLst>
                  <a:ext uri="{0D108BD9-81ED-4DB2-BD59-A6C34878D82A}">
                    <a16:rowId xmlns:a16="http://schemas.microsoft.com/office/drawing/2014/main" val="3320310068"/>
                  </a:ext>
                </a:extLst>
              </a:tr>
              <a:tr h="423923">
                <a:tc>
                  <a:txBody>
                    <a:bodyPr/>
                    <a:lstStyle/>
                    <a:p>
                      <a:pPr fontAlgn="base">
                        <a:spcAft>
                          <a:spcPts val="0"/>
                        </a:spcAft>
                      </a:pPr>
                      <a:r>
                        <a:rPr lang="en-US" sz="1800" kern="1200">
                          <a:effectLst/>
                          <a:latin typeface="Arial" panose="020B0604020202020204" pitchFamily="34" charset="0"/>
                          <a:cs typeface="Arial" panose="020B0604020202020204" pitchFamily="34" charset="0"/>
                        </a:rPr>
                        <a:t>Philosophy</a:t>
                      </a:r>
                      <a:endParaRPr lang="zh-TW" sz="1800" kern="10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tc>
                <a:tc>
                  <a:txBody>
                    <a:bodyPr/>
                    <a:lstStyle/>
                    <a:p>
                      <a:endParaRPr lang="zh-TW" sz="1800" kern="100">
                        <a:solidFill>
                          <a:schemeClr val="tx1"/>
                        </a:solidFill>
                        <a:effectLst/>
                        <a:latin typeface="Arial" panose="020B0604020202020204" pitchFamily="34" charset="0"/>
                        <a:cs typeface="Arial" panose="020B0604020202020204" pitchFamily="34" charset="0"/>
                      </a:endParaRPr>
                    </a:p>
                  </a:txBody>
                  <a:tcPr marL="89388" marR="89388" marT="108621" marB="108621" anchor="ctr"/>
                </a:tc>
                <a:tc>
                  <a:txBody>
                    <a:bodyPr/>
                    <a:lstStyle/>
                    <a:p>
                      <a:pPr algn="ctr" fontAlgn="base">
                        <a:spcAft>
                          <a:spcPts val="0"/>
                        </a:spcAft>
                      </a:pPr>
                      <a:r>
                        <a:rPr lang="en-US" sz="1800" kern="1200" dirty="0">
                          <a:effectLst/>
                          <a:latin typeface="Arial" panose="020B0604020202020204" pitchFamily="34" charset="0"/>
                          <a:cs typeface="Arial" panose="020B0604020202020204" pitchFamily="34" charset="0"/>
                          <a:sym typeface="Wingdings" panose="05000000000000000000" pitchFamily="2" charset="2"/>
                        </a:rPr>
                        <a:t></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nchor="ctr"/>
                </a:tc>
                <a:tc>
                  <a:txBody>
                    <a:bodyPr/>
                    <a:lstStyle/>
                    <a:p>
                      <a:pPr algn="ctr" fontAlgn="base">
                        <a:spcAft>
                          <a:spcPts val="0"/>
                        </a:spcAft>
                      </a:pPr>
                      <a:r>
                        <a:rPr lang="en-US" sz="1800" kern="1200" dirty="0">
                          <a:effectLst/>
                          <a:latin typeface="Arial" panose="020B0604020202020204" pitchFamily="34" charset="0"/>
                          <a:cs typeface="Arial" panose="020B0604020202020204" pitchFamily="34" charset="0"/>
                          <a:sym typeface="Wingdings" panose="05000000000000000000" pitchFamily="2" charset="2"/>
                        </a:rPr>
                        <a:t></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nchor="ctr"/>
                </a:tc>
                <a:extLst>
                  <a:ext uri="{0D108BD9-81ED-4DB2-BD59-A6C34878D82A}">
                    <a16:rowId xmlns:a16="http://schemas.microsoft.com/office/drawing/2014/main" val="3788964835"/>
                  </a:ext>
                </a:extLst>
              </a:tr>
              <a:tr h="423923">
                <a:tc>
                  <a:txBody>
                    <a:bodyPr/>
                    <a:lstStyle/>
                    <a:p>
                      <a:pPr fontAlgn="base">
                        <a:spcAft>
                          <a:spcPts val="0"/>
                        </a:spcAft>
                      </a:pPr>
                      <a:r>
                        <a:rPr lang="en-US" sz="1800" kern="1200" dirty="0">
                          <a:effectLst/>
                          <a:latin typeface="Arial" panose="020B0604020202020204" pitchFamily="34" charset="0"/>
                          <a:cs typeface="Arial" panose="020B0604020202020204" pitchFamily="34" charset="0"/>
                        </a:rPr>
                        <a:t>Art Studies</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tc>
                <a:tc>
                  <a:txBody>
                    <a:bodyPr/>
                    <a:lstStyle/>
                    <a:p>
                      <a:endParaRPr lang="zh-TW" sz="1800" kern="100">
                        <a:solidFill>
                          <a:schemeClr val="tx1"/>
                        </a:solidFill>
                        <a:effectLst/>
                        <a:latin typeface="Arial" panose="020B0604020202020204" pitchFamily="34" charset="0"/>
                        <a:cs typeface="Arial" panose="020B0604020202020204" pitchFamily="34" charset="0"/>
                      </a:endParaRPr>
                    </a:p>
                  </a:txBody>
                  <a:tcPr marL="89388" marR="89388" marT="108621" marB="108621" anchor="ctr"/>
                </a:tc>
                <a:tc>
                  <a:txBody>
                    <a:bodyPr/>
                    <a:lstStyle/>
                    <a:p>
                      <a:pPr algn="ctr" fontAlgn="base">
                        <a:spcAft>
                          <a:spcPts val="0"/>
                        </a:spcAft>
                      </a:pPr>
                      <a:r>
                        <a:rPr lang="en-US" sz="1800" kern="1200" dirty="0">
                          <a:effectLst/>
                          <a:latin typeface="Arial" panose="020B0604020202020204" pitchFamily="34" charset="0"/>
                          <a:cs typeface="Arial" panose="020B0604020202020204" pitchFamily="34" charset="0"/>
                          <a:sym typeface="Wingdings" panose="05000000000000000000" pitchFamily="2" charset="2"/>
                        </a:rPr>
                        <a:t></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nchor="ctr"/>
                </a:tc>
                <a:tc>
                  <a:txBody>
                    <a:bodyPr/>
                    <a:lstStyle/>
                    <a:p>
                      <a:endParaRPr lang="zh-TW" sz="1800" kern="100" dirty="0">
                        <a:solidFill>
                          <a:schemeClr val="tx1"/>
                        </a:solidFill>
                        <a:effectLst/>
                        <a:latin typeface="Arial" panose="020B0604020202020204" pitchFamily="34" charset="0"/>
                        <a:cs typeface="Arial" panose="020B0604020202020204" pitchFamily="34" charset="0"/>
                      </a:endParaRPr>
                    </a:p>
                  </a:txBody>
                  <a:tcPr marL="89388" marR="89388" marT="108621" marB="108621" anchor="ctr"/>
                </a:tc>
                <a:extLst>
                  <a:ext uri="{0D108BD9-81ED-4DB2-BD59-A6C34878D82A}">
                    <a16:rowId xmlns:a16="http://schemas.microsoft.com/office/drawing/2014/main" val="2831494916"/>
                  </a:ext>
                </a:extLst>
              </a:tr>
              <a:tr h="423923">
                <a:tc>
                  <a:txBody>
                    <a:bodyPr/>
                    <a:lstStyle/>
                    <a:p>
                      <a:pPr fontAlgn="base">
                        <a:spcAft>
                          <a:spcPts val="0"/>
                        </a:spcAft>
                      </a:pPr>
                      <a:r>
                        <a:rPr lang="en-US" sz="1800" kern="1200">
                          <a:effectLst/>
                          <a:latin typeface="Arial" panose="020B0604020202020204" pitchFamily="34" charset="0"/>
                          <a:cs typeface="Arial" panose="020B0604020202020204" pitchFamily="34" charset="0"/>
                        </a:rPr>
                        <a:t>Learning &amp; Instruction</a:t>
                      </a:r>
                      <a:endParaRPr lang="zh-TW" sz="1800" kern="10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tc>
                <a:tc>
                  <a:txBody>
                    <a:bodyPr/>
                    <a:lstStyle/>
                    <a:p>
                      <a:endParaRPr lang="zh-TW" sz="1800" kern="100">
                        <a:solidFill>
                          <a:schemeClr val="tx1"/>
                        </a:solidFill>
                        <a:effectLst/>
                        <a:latin typeface="Arial" panose="020B0604020202020204" pitchFamily="34" charset="0"/>
                        <a:cs typeface="Arial" panose="020B0604020202020204" pitchFamily="34" charset="0"/>
                      </a:endParaRPr>
                    </a:p>
                  </a:txBody>
                  <a:tcPr marL="89388" marR="89388" marT="108621" marB="108621" anchor="ctr"/>
                </a:tc>
                <a:tc>
                  <a:txBody>
                    <a:bodyPr/>
                    <a:lstStyle/>
                    <a:p>
                      <a:pPr algn="ctr" fontAlgn="base">
                        <a:spcAft>
                          <a:spcPts val="0"/>
                        </a:spcAft>
                      </a:pPr>
                      <a:r>
                        <a:rPr lang="en-US" sz="1800" kern="1200" dirty="0">
                          <a:effectLst/>
                          <a:latin typeface="Arial" panose="020B0604020202020204" pitchFamily="34" charset="0"/>
                          <a:cs typeface="Arial" panose="020B0604020202020204" pitchFamily="34" charset="0"/>
                          <a:sym typeface="Wingdings" panose="05000000000000000000" pitchFamily="2" charset="2"/>
                        </a:rPr>
                        <a:t></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nchor="ctr"/>
                </a:tc>
                <a:tc>
                  <a:txBody>
                    <a:bodyPr/>
                    <a:lstStyle/>
                    <a:p>
                      <a:pPr algn="ctr" fontAlgn="base">
                        <a:spcAft>
                          <a:spcPts val="0"/>
                        </a:spcAft>
                      </a:pPr>
                      <a:r>
                        <a:rPr lang="en-US" sz="1800" kern="1200" dirty="0">
                          <a:effectLst/>
                          <a:latin typeface="Arial" panose="020B0604020202020204" pitchFamily="34" charset="0"/>
                          <a:cs typeface="Arial" panose="020B0604020202020204" pitchFamily="34" charset="0"/>
                          <a:sym typeface="Wingdings" panose="05000000000000000000" pitchFamily="2" charset="2"/>
                        </a:rPr>
                        <a:t></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nchor="ctr"/>
                </a:tc>
                <a:extLst>
                  <a:ext uri="{0D108BD9-81ED-4DB2-BD59-A6C34878D82A}">
                    <a16:rowId xmlns:a16="http://schemas.microsoft.com/office/drawing/2014/main" val="3720560798"/>
                  </a:ext>
                </a:extLst>
              </a:tr>
              <a:tr h="671434">
                <a:tc>
                  <a:txBody>
                    <a:bodyPr/>
                    <a:lstStyle/>
                    <a:p>
                      <a:pPr fontAlgn="base">
                        <a:spcAft>
                          <a:spcPts val="0"/>
                        </a:spcAft>
                      </a:pPr>
                      <a:r>
                        <a:rPr lang="en-US" sz="1800" kern="1200" dirty="0">
                          <a:effectLst/>
                          <a:latin typeface="Arial" panose="020B0604020202020204" pitchFamily="34" charset="0"/>
                          <a:cs typeface="Arial" panose="020B0604020202020204" pitchFamily="34" charset="0"/>
                        </a:rPr>
                        <a:t>International Master Program in Inter-Asia Cultural Studies </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tc>
                <a:tc>
                  <a:txBody>
                    <a:bodyPr/>
                    <a:lstStyle/>
                    <a:p>
                      <a:endParaRPr lang="zh-TW" sz="1800" kern="100" dirty="0">
                        <a:solidFill>
                          <a:schemeClr val="tx1"/>
                        </a:solidFill>
                        <a:effectLst/>
                        <a:latin typeface="Arial" panose="020B0604020202020204" pitchFamily="34" charset="0"/>
                        <a:cs typeface="Arial" panose="020B0604020202020204" pitchFamily="34" charset="0"/>
                      </a:endParaRPr>
                    </a:p>
                  </a:txBody>
                  <a:tcPr marL="89388" marR="89388" marT="108621" marB="108621" anchor="ctr"/>
                </a:tc>
                <a:tc>
                  <a:txBody>
                    <a:bodyPr/>
                    <a:lstStyle/>
                    <a:p>
                      <a:pPr algn="ctr" fontAlgn="base">
                        <a:spcAft>
                          <a:spcPts val="0"/>
                        </a:spcAft>
                      </a:pPr>
                      <a:r>
                        <a:rPr lang="en-US" sz="1800" kern="1200" dirty="0">
                          <a:effectLst/>
                          <a:latin typeface="Arial" panose="020B0604020202020204" pitchFamily="34" charset="0"/>
                          <a:cs typeface="Arial" panose="020B0604020202020204" pitchFamily="34" charset="0"/>
                          <a:sym typeface="Wingdings" panose="05000000000000000000" pitchFamily="2" charset="2"/>
                        </a:rPr>
                        <a:t></a:t>
                      </a:r>
                      <a:endParaRPr lang="zh-TW" sz="1800" kern="100" dirty="0">
                        <a:solidFill>
                          <a:schemeClr val="tx1"/>
                        </a:solidFill>
                        <a:effectLst/>
                        <a:latin typeface="Arial" panose="020B0604020202020204" pitchFamily="34" charset="0"/>
                        <a:ea typeface="新細明體" panose="02020500000000000000" pitchFamily="18" charset="-120"/>
                        <a:cs typeface="Arial" panose="020B0604020202020204" pitchFamily="34" charset="0"/>
                      </a:endParaRPr>
                    </a:p>
                  </a:txBody>
                  <a:tcPr marL="89388" marR="89388" marT="108621" marB="108621" anchor="ctr"/>
                </a:tc>
                <a:tc>
                  <a:txBody>
                    <a:bodyPr/>
                    <a:lstStyle/>
                    <a:p>
                      <a:endParaRPr lang="zh-TW" sz="1800" kern="100" dirty="0">
                        <a:solidFill>
                          <a:schemeClr val="tx1"/>
                        </a:solidFill>
                        <a:effectLst/>
                        <a:latin typeface="Arial" panose="020B0604020202020204" pitchFamily="34" charset="0"/>
                        <a:cs typeface="Arial" panose="020B0604020202020204" pitchFamily="34" charset="0"/>
                      </a:endParaRPr>
                    </a:p>
                  </a:txBody>
                  <a:tcPr marL="89388" marR="89388" marT="108621" marB="108621" anchor="ctr"/>
                </a:tc>
                <a:extLst>
                  <a:ext uri="{0D108BD9-81ED-4DB2-BD59-A6C34878D82A}">
                    <a16:rowId xmlns:a16="http://schemas.microsoft.com/office/drawing/2014/main" val="3700515863"/>
                  </a:ext>
                </a:extLst>
              </a:tr>
            </a:tbl>
          </a:graphicData>
        </a:graphic>
      </p:graphicFrame>
    </p:spTree>
    <p:extLst>
      <p:ext uri="{BB962C8B-B14F-4D97-AF65-F5344CB8AC3E}">
        <p14:creationId xmlns:p14="http://schemas.microsoft.com/office/powerpoint/2010/main" val="2765941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50234855-3EF2-04FB-4D27-45BE13065158}"/>
              </a:ext>
            </a:extLst>
          </p:cNvPr>
          <p:cNvSpPr>
            <a:spLocks noGrp="1"/>
          </p:cNvSpPr>
          <p:nvPr>
            <p:ph type="title"/>
          </p:nvPr>
        </p:nvSpPr>
        <p:spPr/>
        <p:txBody>
          <a:bodyPr>
            <a:noAutofit/>
          </a:bodyPr>
          <a:lstStyle/>
          <a:p>
            <a:pPr algn="ctr"/>
            <a:r>
              <a:rPr lang="en-US" altLang="zh-TW" sz="4800" dirty="0">
                <a:latin typeface="Arial" panose="020B0604020202020204" pitchFamily="34" charset="0"/>
                <a:cs typeface="Arial" panose="020B0604020202020204" pitchFamily="34" charset="0"/>
              </a:rPr>
              <a:t>Science</a:t>
            </a:r>
            <a:endParaRPr lang="zh-TW" altLang="en-US" sz="4800" dirty="0">
              <a:latin typeface="Arial" panose="020B0604020202020204" pitchFamily="34" charset="0"/>
              <a:cs typeface="Arial" panose="020B0604020202020204" pitchFamily="34" charset="0"/>
            </a:endParaRPr>
          </a:p>
        </p:txBody>
      </p:sp>
      <p:graphicFrame>
        <p:nvGraphicFramePr>
          <p:cNvPr id="2" name="表格 1">
            <a:extLst>
              <a:ext uri="{FF2B5EF4-FFF2-40B4-BE49-F238E27FC236}">
                <a16:creationId xmlns:a16="http://schemas.microsoft.com/office/drawing/2014/main" id="{EE8868FC-BBCA-F4E3-5007-F62708A836B6}"/>
              </a:ext>
            </a:extLst>
          </p:cNvPr>
          <p:cNvGraphicFramePr>
            <a:graphicFrameLocks noGrp="1"/>
          </p:cNvGraphicFramePr>
          <p:nvPr>
            <p:extLst>
              <p:ext uri="{D42A27DB-BD31-4B8C-83A1-F6EECF244321}">
                <p14:modId xmlns:p14="http://schemas.microsoft.com/office/powerpoint/2010/main" val="3898107911"/>
              </p:ext>
            </p:extLst>
          </p:nvPr>
        </p:nvGraphicFramePr>
        <p:xfrm>
          <a:off x="1297732" y="1841940"/>
          <a:ext cx="6775768" cy="2997117"/>
        </p:xfrm>
        <a:graphic>
          <a:graphicData uri="http://schemas.openxmlformats.org/drawingml/2006/table">
            <a:tbl>
              <a:tblPr firstRow="1" bandRow="1">
                <a:tableStyleId>{68D230F3-CF80-4859-8CE7-A43EE81993B5}</a:tableStyleId>
              </a:tblPr>
              <a:tblGrid>
                <a:gridCol w="3267927">
                  <a:extLst>
                    <a:ext uri="{9D8B030D-6E8A-4147-A177-3AD203B41FA5}">
                      <a16:colId xmlns:a16="http://schemas.microsoft.com/office/drawing/2014/main" val="20000"/>
                    </a:ext>
                  </a:extLst>
                </a:gridCol>
                <a:gridCol w="1275289">
                  <a:extLst>
                    <a:ext uri="{9D8B030D-6E8A-4147-A177-3AD203B41FA5}">
                      <a16:colId xmlns:a16="http://schemas.microsoft.com/office/drawing/2014/main" val="20001"/>
                    </a:ext>
                  </a:extLst>
                </a:gridCol>
                <a:gridCol w="1036172">
                  <a:extLst>
                    <a:ext uri="{9D8B030D-6E8A-4147-A177-3AD203B41FA5}">
                      <a16:colId xmlns:a16="http://schemas.microsoft.com/office/drawing/2014/main" val="20002"/>
                    </a:ext>
                  </a:extLst>
                </a:gridCol>
                <a:gridCol w="1196380">
                  <a:extLst>
                    <a:ext uri="{9D8B030D-6E8A-4147-A177-3AD203B41FA5}">
                      <a16:colId xmlns:a16="http://schemas.microsoft.com/office/drawing/2014/main" val="20003"/>
                    </a:ext>
                  </a:extLst>
                </a:gridCol>
              </a:tblGrid>
              <a:tr h="40100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dirty="0">
                        <a:ln>
                          <a:noFill/>
                        </a:ln>
                        <a:solidFill>
                          <a:srgbClr val="000000"/>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u="none" strike="noStrike" cap="none" normalizeH="0" baseline="0" dirty="0">
                          <a:ln>
                            <a:noFill/>
                          </a:ln>
                          <a:effectLst/>
                          <a:latin typeface="Arial" panose="020B0604020202020204" pitchFamily="34" charset="0"/>
                          <a:cs typeface="Arial" panose="020B0604020202020204" pitchFamily="34" charset="0"/>
                        </a:rPr>
                        <a:t>Bachelor</a:t>
                      </a:r>
                      <a:endParaRPr kumimoji="0" lang="zh-TW" altLang="en-US" sz="1800" b="0" i="0" u="none" strike="noStrike" cap="none" normalizeH="0" baseline="0" dirty="0">
                        <a:ln>
                          <a:noFill/>
                        </a:ln>
                        <a:solidFill>
                          <a:srgbClr val="000000"/>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u="none" strike="noStrike" cap="none" normalizeH="0" baseline="0" dirty="0">
                          <a:ln>
                            <a:noFill/>
                          </a:ln>
                          <a:effectLst/>
                          <a:latin typeface="Arial" panose="020B0604020202020204" pitchFamily="34" charset="0"/>
                          <a:cs typeface="Arial" panose="020B0604020202020204" pitchFamily="34" charset="0"/>
                        </a:rPr>
                        <a:t>Master</a:t>
                      </a:r>
                      <a:endParaRPr kumimoji="0" lang="zh-TW" altLang="en-US" sz="1800" b="0" i="0" u="none" strike="noStrike" cap="none" normalizeH="0" baseline="0" dirty="0">
                        <a:ln>
                          <a:noFill/>
                        </a:ln>
                        <a:solidFill>
                          <a:srgbClr val="000000"/>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u="none" strike="noStrike" cap="none" normalizeH="0" baseline="0" dirty="0">
                          <a:ln>
                            <a:noFill/>
                          </a:ln>
                          <a:effectLst/>
                          <a:latin typeface="Arial" panose="020B0604020202020204" pitchFamily="34" charset="0"/>
                          <a:cs typeface="Arial" panose="020B0604020202020204" pitchFamily="34" charset="0"/>
                        </a:rPr>
                        <a:t>Doctoral</a:t>
                      </a:r>
                      <a:endParaRPr kumimoji="0" lang="zh-TW" altLang="en-US" sz="1800" b="0" i="0" u="none" strike="noStrike" cap="none" normalizeH="0" baseline="0" dirty="0">
                        <a:ln>
                          <a:noFill/>
                        </a:ln>
                        <a:solidFill>
                          <a:srgbClr val="000000"/>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extLst>
                  <a:ext uri="{0D108BD9-81ED-4DB2-BD59-A6C34878D82A}">
                    <a16:rowId xmlns:a16="http://schemas.microsoft.com/office/drawing/2014/main" val="10000"/>
                  </a:ext>
                </a:extLst>
              </a:tr>
              <a:tr h="370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u="none" strike="noStrike" cap="none" normalizeH="0" baseline="0" dirty="0">
                          <a:ln>
                            <a:noFill/>
                          </a:ln>
                          <a:effectLst/>
                          <a:latin typeface="Arial" panose="020B0604020202020204" pitchFamily="34" charset="0"/>
                          <a:cs typeface="Arial" panose="020B0604020202020204" pitchFamily="34" charset="0"/>
                        </a:rPr>
                        <a:t>Physics</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800" b="0" u="none" strike="noStrike" cap="none" normalizeH="0" baseline="0" dirty="0">
                          <a:ln>
                            <a:noFill/>
                          </a:ln>
                          <a:effectLst/>
                          <a:latin typeface="Arial" panose="020B0604020202020204" pitchFamily="34" charset="0"/>
                          <a:cs typeface="Arial" panose="020B0604020202020204" pitchFamily="34" charset="0"/>
                          <a:sym typeface="Wingdings" pitchFamily="2" charset="2"/>
                        </a:rPr>
                        <a:t> </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extLst>
                  <a:ext uri="{0D108BD9-81ED-4DB2-BD59-A6C34878D82A}">
                    <a16:rowId xmlns:a16="http://schemas.microsoft.com/office/drawing/2014/main" val="10001"/>
                  </a:ext>
                </a:extLst>
              </a:tr>
              <a:tr h="370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u="none" strike="noStrike" cap="none" normalizeH="0" baseline="0" dirty="0">
                          <a:ln>
                            <a:noFill/>
                          </a:ln>
                          <a:effectLst/>
                          <a:latin typeface="Arial" panose="020B0604020202020204" pitchFamily="34" charset="0"/>
                          <a:cs typeface="Arial" panose="020B0604020202020204" pitchFamily="34" charset="0"/>
                        </a:rPr>
                        <a:t>Mathematics</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u="none" strike="noStrike" cap="none" normalizeH="0" baseline="0" dirty="0">
                          <a:ln>
                            <a:noFill/>
                          </a:ln>
                          <a:effectLst/>
                          <a:latin typeface="Arial" panose="020B0604020202020204" pitchFamily="34" charset="0"/>
                          <a:cs typeface="Arial" panose="020B0604020202020204" pitchFamily="34" charset="0"/>
                          <a:sym typeface="Wingdings" pitchFamily="2" charset="2"/>
                        </a:rPr>
                        <a:t> </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u="none" strike="noStrike" cap="none" normalizeH="0" baseline="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extLst>
                  <a:ext uri="{0D108BD9-81ED-4DB2-BD59-A6C34878D82A}">
                    <a16:rowId xmlns:a16="http://schemas.microsoft.com/office/drawing/2014/main" val="10002"/>
                  </a:ext>
                </a:extLst>
              </a:tr>
              <a:tr h="370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u="none" strike="noStrike" cap="none" normalizeH="0" baseline="0" dirty="0">
                          <a:ln>
                            <a:noFill/>
                          </a:ln>
                          <a:effectLst/>
                          <a:latin typeface="Arial" panose="020B0604020202020204" pitchFamily="34" charset="0"/>
                          <a:cs typeface="Arial" panose="020B0604020202020204" pitchFamily="34" charset="0"/>
                        </a:rPr>
                        <a:t>Chemistry </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u="none" strike="noStrike" cap="none" normalizeH="0" baseline="0" dirty="0">
                          <a:ln>
                            <a:noFill/>
                          </a:ln>
                          <a:effectLst/>
                          <a:latin typeface="Arial" panose="020B0604020202020204" pitchFamily="34" charset="0"/>
                          <a:cs typeface="Arial" panose="020B0604020202020204" pitchFamily="34" charset="0"/>
                          <a:sym typeface="Wingdings" pitchFamily="2" charset="2"/>
                        </a:rPr>
                        <a:t> </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extLst>
                  <a:ext uri="{0D108BD9-81ED-4DB2-BD59-A6C34878D82A}">
                    <a16:rowId xmlns:a16="http://schemas.microsoft.com/office/drawing/2014/main" val="10003"/>
                  </a:ext>
                </a:extLst>
              </a:tr>
              <a:tr h="370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u="none" strike="noStrike" cap="none" normalizeH="0" baseline="0" dirty="0">
                          <a:ln>
                            <a:noFill/>
                          </a:ln>
                          <a:effectLst/>
                          <a:latin typeface="Arial" panose="020B0604020202020204" pitchFamily="34" charset="0"/>
                          <a:cs typeface="Arial" panose="020B0604020202020204" pitchFamily="34" charset="0"/>
                        </a:rPr>
                        <a:t>Optics &amp; Photonics</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extLst>
                  <a:ext uri="{0D108BD9-81ED-4DB2-BD59-A6C34878D82A}">
                    <a16:rowId xmlns:a16="http://schemas.microsoft.com/office/drawing/2014/main" val="10004"/>
                  </a:ext>
                </a:extLst>
              </a:tr>
              <a:tr h="591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u="none" strike="noStrike" cap="none" normalizeH="0" baseline="0" dirty="0">
                          <a:ln>
                            <a:noFill/>
                          </a:ln>
                          <a:effectLst/>
                          <a:latin typeface="Arial" panose="020B0604020202020204" pitchFamily="34" charset="0"/>
                          <a:cs typeface="Arial" panose="020B0604020202020204" pitchFamily="34" charset="0"/>
                        </a:rPr>
                        <a:t>Astronomy</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horzOverflow="overflow"/>
                </a:tc>
                <a:extLst>
                  <a:ext uri="{0D108BD9-81ED-4DB2-BD59-A6C34878D82A}">
                    <a16:rowId xmlns:a16="http://schemas.microsoft.com/office/drawing/2014/main" val="10005"/>
                  </a:ext>
                </a:extLst>
              </a:tr>
              <a:tr h="370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u="none" strike="noStrike" cap="none" normalizeH="0" baseline="0" dirty="0">
                          <a:ln>
                            <a:noFill/>
                          </a:ln>
                          <a:effectLst/>
                          <a:latin typeface="Arial" panose="020B0604020202020204" pitchFamily="34" charset="0"/>
                          <a:cs typeface="Arial" panose="020B0604020202020204" pitchFamily="34" charset="0"/>
                        </a:rPr>
                        <a:t>Statistics </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9" marR="91449" marT="63336" marB="63336" anchor="ctr" horzOverflow="overflow"/>
                </a:tc>
                <a:extLst>
                  <a:ext uri="{0D108BD9-81ED-4DB2-BD59-A6C34878D82A}">
                    <a16:rowId xmlns:a16="http://schemas.microsoft.com/office/drawing/2014/main" val="10006"/>
                  </a:ext>
                </a:extLst>
              </a:tr>
            </a:tbl>
          </a:graphicData>
        </a:graphic>
      </p:graphicFrame>
      <p:graphicFrame>
        <p:nvGraphicFramePr>
          <p:cNvPr id="3" name="圖表 2">
            <a:extLst>
              <a:ext uri="{FF2B5EF4-FFF2-40B4-BE49-F238E27FC236}">
                <a16:creationId xmlns:a16="http://schemas.microsoft.com/office/drawing/2014/main" id="{ED810A07-9AB6-BE5A-8E6A-6B36CFC288F6}"/>
              </a:ext>
            </a:extLst>
          </p:cNvPr>
          <p:cNvGraphicFramePr>
            <a:graphicFrameLocks/>
          </p:cNvGraphicFramePr>
          <p:nvPr/>
        </p:nvGraphicFramePr>
        <p:xfrm>
          <a:off x="8076416" y="2138699"/>
          <a:ext cx="3167062" cy="2228851"/>
        </p:xfrm>
        <a:graphic>
          <a:graphicData uri="http://schemas.openxmlformats.org/drawingml/2006/chart">
            <c:chart xmlns:c="http://schemas.openxmlformats.org/drawingml/2006/chart" xmlns:r="http://schemas.openxmlformats.org/officeDocument/2006/relationships" r:id="rId2"/>
          </a:graphicData>
        </a:graphic>
      </p:graphicFrame>
      <p:pic>
        <p:nvPicPr>
          <p:cNvPr id="5" name="圖片 4">
            <a:extLst>
              <a:ext uri="{FF2B5EF4-FFF2-40B4-BE49-F238E27FC236}">
                <a16:creationId xmlns:a16="http://schemas.microsoft.com/office/drawing/2014/main" id="{EE7D7929-FFA3-62B5-D7CA-B310EF4E1A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9472" y="5378596"/>
            <a:ext cx="1953618" cy="1555200"/>
          </a:xfrm>
          <a:prstGeom prst="rect">
            <a:avLst/>
          </a:prstGeom>
          <a:effectLst>
            <a:glow rad="596900">
              <a:schemeClr val="bg1">
                <a:lumMod val="85000"/>
                <a:alpha val="40000"/>
              </a:schemeClr>
            </a:glow>
            <a:softEdge rad="127000"/>
          </a:effectLst>
        </p:spPr>
      </p:pic>
      <p:pic>
        <p:nvPicPr>
          <p:cNvPr id="8" name="圖片 7">
            <a:extLst>
              <a:ext uri="{FF2B5EF4-FFF2-40B4-BE49-F238E27FC236}">
                <a16:creationId xmlns:a16="http://schemas.microsoft.com/office/drawing/2014/main" id="{9DD4BE60-5A33-ECE7-A051-0409A22C81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9846" y="5400100"/>
            <a:ext cx="1820312" cy="1555200"/>
          </a:xfrm>
          <a:prstGeom prst="rect">
            <a:avLst/>
          </a:prstGeom>
          <a:ln>
            <a:noFill/>
          </a:ln>
          <a:effectLst>
            <a:softEdge rad="112500"/>
          </a:effectLst>
        </p:spPr>
      </p:pic>
      <p:pic>
        <p:nvPicPr>
          <p:cNvPr id="9" name="圖片 8">
            <a:extLst>
              <a:ext uri="{FF2B5EF4-FFF2-40B4-BE49-F238E27FC236}">
                <a16:creationId xmlns:a16="http://schemas.microsoft.com/office/drawing/2014/main" id="{3F640B7C-9728-882F-5557-695CEC91D6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1946" y="5377977"/>
            <a:ext cx="1900835" cy="1555200"/>
          </a:xfrm>
          <a:prstGeom prst="rect">
            <a:avLst/>
          </a:prstGeom>
          <a:ln>
            <a:noFill/>
          </a:ln>
          <a:effectLst>
            <a:softEdge rad="112500"/>
          </a:effectLst>
        </p:spPr>
      </p:pic>
      <p:grpSp>
        <p:nvGrpSpPr>
          <p:cNvPr id="13" name="群組 12">
            <a:extLst>
              <a:ext uri="{FF2B5EF4-FFF2-40B4-BE49-F238E27FC236}">
                <a16:creationId xmlns:a16="http://schemas.microsoft.com/office/drawing/2014/main" id="{C9B2C5F1-C1B4-17E3-C73D-598212504328}"/>
              </a:ext>
            </a:extLst>
          </p:cNvPr>
          <p:cNvGrpSpPr/>
          <p:nvPr/>
        </p:nvGrpSpPr>
        <p:grpSpPr>
          <a:xfrm>
            <a:off x="3470983" y="5310564"/>
            <a:ext cx="7364657" cy="1577323"/>
            <a:chOff x="3531943" y="5371524"/>
            <a:chExt cx="7364657" cy="1577323"/>
          </a:xfrm>
        </p:grpSpPr>
        <p:pic>
          <p:nvPicPr>
            <p:cNvPr id="6" name="Picture 4" descr="http://www.dop.ncu.edu.tw/template/ch/images/homeImages/01.jpg">
              <a:extLst>
                <a:ext uri="{FF2B5EF4-FFF2-40B4-BE49-F238E27FC236}">
                  <a16:creationId xmlns:a16="http://schemas.microsoft.com/office/drawing/2014/main" id="{588E0617-797B-3033-C447-5E4C85357B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84878" y="5371524"/>
              <a:ext cx="1811722" cy="1554581"/>
            </a:xfrm>
            <a:prstGeom prst="rect">
              <a:avLst/>
            </a:prstGeom>
            <a:ln>
              <a:noFill/>
            </a:ln>
            <a:effectLst>
              <a:softEdge rad="76200"/>
            </a:effectLst>
            <a:extLst>
              <a:ext uri="{909E8E84-426E-40DD-AFC4-6F175D3DCCD1}">
                <a14:hiddenFill xmlns:a14="http://schemas.microsoft.com/office/drawing/2010/main">
                  <a:solidFill>
                    <a:srgbClr val="FFFFFF"/>
                  </a:solidFill>
                </a14:hiddenFill>
              </a:ext>
            </a:extLst>
          </p:spPr>
        </p:pic>
        <p:pic>
          <p:nvPicPr>
            <p:cNvPr id="10" name="圖片 9">
              <a:extLst>
                <a:ext uri="{FF2B5EF4-FFF2-40B4-BE49-F238E27FC236}">
                  <a16:creationId xmlns:a16="http://schemas.microsoft.com/office/drawing/2014/main" id="{5F599919-1830-0496-7C61-98435D84CE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1569" y="5372143"/>
              <a:ext cx="1953618" cy="1555200"/>
            </a:xfrm>
            <a:prstGeom prst="rect">
              <a:avLst/>
            </a:prstGeom>
            <a:effectLst>
              <a:glow rad="596900">
                <a:schemeClr val="bg1">
                  <a:lumMod val="85000"/>
                  <a:alpha val="40000"/>
                </a:schemeClr>
              </a:glow>
              <a:softEdge rad="127000"/>
            </a:effectLst>
          </p:spPr>
        </p:pic>
        <p:pic>
          <p:nvPicPr>
            <p:cNvPr id="11" name="圖片 10">
              <a:extLst>
                <a:ext uri="{FF2B5EF4-FFF2-40B4-BE49-F238E27FC236}">
                  <a16:creationId xmlns:a16="http://schemas.microsoft.com/office/drawing/2014/main" id="{35BACE09-4A3A-145B-FD2E-6BE569971D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1943" y="5393647"/>
              <a:ext cx="1820312" cy="1555200"/>
            </a:xfrm>
            <a:prstGeom prst="rect">
              <a:avLst/>
            </a:prstGeom>
            <a:ln>
              <a:noFill/>
            </a:ln>
            <a:effectLst>
              <a:softEdge rad="112500"/>
            </a:effectLst>
          </p:spPr>
        </p:pic>
        <p:pic>
          <p:nvPicPr>
            <p:cNvPr id="12" name="圖片 11">
              <a:extLst>
                <a:ext uri="{FF2B5EF4-FFF2-40B4-BE49-F238E27FC236}">
                  <a16:creationId xmlns:a16="http://schemas.microsoft.com/office/drawing/2014/main" id="{816FEA00-E8DD-8687-F7F9-1F7BAC8A09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4043" y="5371524"/>
              <a:ext cx="1900835" cy="1555200"/>
            </a:xfrm>
            <a:prstGeom prst="rect">
              <a:avLst/>
            </a:prstGeom>
            <a:ln>
              <a:noFill/>
            </a:ln>
            <a:effectLst>
              <a:softEdge rad="112500"/>
            </a:effectLst>
          </p:spPr>
        </p:pic>
      </p:grpSp>
    </p:spTree>
    <p:extLst>
      <p:ext uri="{BB962C8B-B14F-4D97-AF65-F5344CB8AC3E}">
        <p14:creationId xmlns:p14="http://schemas.microsoft.com/office/powerpoint/2010/main" val="3292420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50234855-3EF2-04FB-4D27-45BE13065158}"/>
              </a:ext>
            </a:extLst>
          </p:cNvPr>
          <p:cNvSpPr>
            <a:spLocks noGrp="1"/>
          </p:cNvSpPr>
          <p:nvPr>
            <p:ph type="title"/>
          </p:nvPr>
        </p:nvSpPr>
        <p:spPr/>
        <p:txBody>
          <a:bodyPr>
            <a:noAutofit/>
          </a:bodyPr>
          <a:lstStyle/>
          <a:p>
            <a:pPr algn="ctr"/>
            <a:r>
              <a:rPr lang="en-US" altLang="zh-TW" sz="4800" dirty="0">
                <a:latin typeface="Arial" panose="020B0604020202020204" pitchFamily="34" charset="0"/>
                <a:cs typeface="Arial" panose="020B0604020202020204" pitchFamily="34" charset="0"/>
              </a:rPr>
              <a:t>Engineering</a:t>
            </a:r>
            <a:endParaRPr lang="zh-TW" altLang="en-US" sz="4800" dirty="0">
              <a:latin typeface="Arial" panose="020B0604020202020204" pitchFamily="34" charset="0"/>
              <a:cs typeface="Arial" panose="020B0604020202020204" pitchFamily="34" charset="0"/>
            </a:endParaRPr>
          </a:p>
        </p:txBody>
      </p:sp>
      <p:graphicFrame>
        <p:nvGraphicFramePr>
          <p:cNvPr id="2" name="表格 1">
            <a:extLst>
              <a:ext uri="{FF2B5EF4-FFF2-40B4-BE49-F238E27FC236}">
                <a16:creationId xmlns:a16="http://schemas.microsoft.com/office/drawing/2014/main" id="{42813B4F-16CF-A3A9-8A7D-53ED46A9663D}"/>
              </a:ext>
            </a:extLst>
          </p:cNvPr>
          <p:cNvGraphicFramePr>
            <a:graphicFrameLocks noGrp="1"/>
          </p:cNvGraphicFramePr>
          <p:nvPr>
            <p:extLst>
              <p:ext uri="{D42A27DB-BD31-4B8C-83A1-F6EECF244321}">
                <p14:modId xmlns:p14="http://schemas.microsoft.com/office/powerpoint/2010/main" val="3802020007"/>
              </p:ext>
            </p:extLst>
          </p:nvPr>
        </p:nvGraphicFramePr>
        <p:xfrm>
          <a:off x="616585" y="1563543"/>
          <a:ext cx="8642350" cy="3940192"/>
        </p:xfrm>
        <a:graphic>
          <a:graphicData uri="http://schemas.openxmlformats.org/drawingml/2006/table">
            <a:tbl>
              <a:tblPr firstRow="1" bandRow="1">
                <a:tableStyleId>{68D230F3-CF80-4859-8CE7-A43EE81993B5}</a:tableStyleId>
              </a:tblPr>
              <a:tblGrid>
                <a:gridCol w="4801307">
                  <a:extLst>
                    <a:ext uri="{9D8B030D-6E8A-4147-A177-3AD203B41FA5}">
                      <a16:colId xmlns:a16="http://schemas.microsoft.com/office/drawing/2014/main" val="20000"/>
                    </a:ext>
                  </a:extLst>
                </a:gridCol>
                <a:gridCol w="1345808">
                  <a:extLst>
                    <a:ext uri="{9D8B030D-6E8A-4147-A177-3AD203B41FA5}">
                      <a16:colId xmlns:a16="http://schemas.microsoft.com/office/drawing/2014/main" val="20001"/>
                    </a:ext>
                  </a:extLst>
                </a:gridCol>
                <a:gridCol w="1248445">
                  <a:extLst>
                    <a:ext uri="{9D8B030D-6E8A-4147-A177-3AD203B41FA5}">
                      <a16:colId xmlns:a16="http://schemas.microsoft.com/office/drawing/2014/main" val="20002"/>
                    </a:ext>
                  </a:extLst>
                </a:gridCol>
                <a:gridCol w="1246790">
                  <a:extLst>
                    <a:ext uri="{9D8B030D-6E8A-4147-A177-3AD203B41FA5}">
                      <a16:colId xmlns:a16="http://schemas.microsoft.com/office/drawing/2014/main" val="20003"/>
                    </a:ext>
                  </a:extLst>
                </a:gridCol>
              </a:tblGrid>
              <a:tr h="39727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dirty="0">
                        <a:ln>
                          <a:noFill/>
                        </a:ln>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Bachelor</a:t>
                      </a:r>
                      <a:endParaRPr kumimoji="0" lang="zh-TW" altLang="en-US" sz="1800" b="1" i="0" u="none" strike="noStrike" cap="none" normalizeH="0" baseline="0" dirty="0">
                        <a:ln>
                          <a:noFill/>
                        </a:ln>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Master</a:t>
                      </a:r>
                      <a:endParaRPr kumimoji="0" lang="zh-TW" altLang="en-US" sz="1800" b="1" i="0" u="none" strike="noStrike" cap="none" normalizeH="0" baseline="0" dirty="0">
                        <a:ln>
                          <a:noFill/>
                        </a:ln>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Doctoral</a:t>
                      </a:r>
                      <a:endParaRPr kumimoji="0" lang="zh-TW" altLang="en-US" sz="1800" b="1" i="0" u="none" strike="noStrike" cap="none" normalizeH="0" baseline="0" dirty="0">
                        <a:ln>
                          <a:noFill/>
                        </a:ln>
                        <a:solidFill>
                          <a:srgbClr val="000000"/>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extLst>
                  <a:ext uri="{0D108BD9-81ED-4DB2-BD59-A6C34878D82A}">
                    <a16:rowId xmlns:a16="http://schemas.microsoft.com/office/drawing/2014/main" val="10000"/>
                  </a:ext>
                </a:extLst>
              </a:tr>
              <a:tr h="3972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TW" sz="1800" kern="1200" dirty="0">
                          <a:effectLst/>
                          <a:latin typeface="Arial" panose="020B0604020202020204" pitchFamily="34" charset="0"/>
                          <a:cs typeface="Arial" panose="020B0604020202020204" pitchFamily="34" charset="0"/>
                        </a:rPr>
                        <a:t>Interdisciplinary Program, College of Engineering</a:t>
                      </a:r>
                      <a:endParaRPr kumimoji="0" lang="zh-TW" altLang="en-US" sz="1800" b="1"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extLst>
                  <a:ext uri="{0D108BD9-81ED-4DB2-BD59-A6C34878D82A}">
                    <a16:rowId xmlns:a16="http://schemas.microsoft.com/office/drawing/2014/main" val="10001"/>
                  </a:ext>
                </a:extLst>
              </a:tr>
              <a:tr h="3972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Chemical &amp; Materials Engineering</a:t>
                      </a:r>
                      <a:endParaRPr kumimoji="0" lang="zh-TW" altLang="en-US" sz="1800" b="1"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 </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extLst>
                  <a:ext uri="{0D108BD9-81ED-4DB2-BD59-A6C34878D82A}">
                    <a16:rowId xmlns:a16="http://schemas.microsoft.com/office/drawing/2014/main" val="10002"/>
                  </a:ext>
                </a:extLst>
              </a:tr>
              <a:tr h="3972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Civil Engineering</a:t>
                      </a:r>
                      <a:endParaRPr kumimoji="0" lang="zh-TW" altLang="en-US" sz="1800" b="1"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 </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extLst>
                  <a:ext uri="{0D108BD9-81ED-4DB2-BD59-A6C34878D82A}">
                    <a16:rowId xmlns:a16="http://schemas.microsoft.com/office/drawing/2014/main" val="10003"/>
                  </a:ext>
                </a:extLst>
              </a:tr>
              <a:tr h="3972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Mechanical Engineering</a:t>
                      </a:r>
                      <a:endParaRPr kumimoji="0" lang="zh-TW" altLang="en-US" sz="1800" b="1"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 </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extLst>
                  <a:ext uri="{0D108BD9-81ED-4DB2-BD59-A6C34878D82A}">
                    <a16:rowId xmlns:a16="http://schemas.microsoft.com/office/drawing/2014/main" val="10004"/>
                  </a:ext>
                </a:extLst>
              </a:tr>
              <a:tr h="3972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Energy Engineering</a:t>
                      </a:r>
                      <a:endParaRPr kumimoji="0" lang="zh-TW" altLang="en-US" sz="1800" b="1"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extLst>
                  <a:ext uri="{0D108BD9-81ED-4DB2-BD59-A6C34878D82A}">
                    <a16:rowId xmlns:a16="http://schemas.microsoft.com/office/drawing/2014/main" val="10005"/>
                  </a:ext>
                </a:extLst>
              </a:tr>
              <a:tr h="3972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Environmental Engineering</a:t>
                      </a:r>
                      <a:endParaRPr kumimoji="0" lang="zh-TW" altLang="en-US" sz="1800" b="1"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extLst>
                  <a:ext uri="{0D108BD9-81ED-4DB2-BD59-A6C34878D82A}">
                    <a16:rowId xmlns:a16="http://schemas.microsoft.com/office/drawing/2014/main" val="10006"/>
                  </a:ext>
                </a:extLst>
              </a:tr>
              <a:tr h="3972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Materials Science &amp; Engineering</a:t>
                      </a:r>
                      <a:endParaRPr kumimoji="0" lang="zh-TW" altLang="en-US" sz="1800" b="1"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39" marR="91439" marT="91957" marB="91957" anchor="ctr" horzOverflow="overflow"/>
                </a:tc>
                <a:extLst>
                  <a:ext uri="{0D108BD9-81ED-4DB2-BD59-A6C34878D82A}">
                    <a16:rowId xmlns:a16="http://schemas.microsoft.com/office/drawing/2014/main" val="10007"/>
                  </a:ext>
                </a:extLst>
              </a:tr>
            </a:tbl>
          </a:graphicData>
        </a:graphic>
      </p:graphicFrame>
      <p:grpSp>
        <p:nvGrpSpPr>
          <p:cNvPr id="3" name="群組 2">
            <a:extLst>
              <a:ext uri="{FF2B5EF4-FFF2-40B4-BE49-F238E27FC236}">
                <a16:creationId xmlns:a16="http://schemas.microsoft.com/office/drawing/2014/main" id="{EC2C92E8-F88A-0747-7F4B-007D1245F150}"/>
              </a:ext>
            </a:extLst>
          </p:cNvPr>
          <p:cNvGrpSpPr>
            <a:grpSpLocks/>
          </p:cNvGrpSpPr>
          <p:nvPr/>
        </p:nvGrpSpPr>
        <p:grpSpPr bwMode="auto">
          <a:xfrm>
            <a:off x="7955280" y="1628585"/>
            <a:ext cx="4778852" cy="2242375"/>
            <a:chOff x="2339752" y="4725144"/>
            <a:chExt cx="5472608" cy="2376264"/>
          </a:xfrm>
        </p:grpSpPr>
        <p:graphicFrame>
          <p:nvGraphicFramePr>
            <p:cNvPr id="4" name="圖表 9">
              <a:extLst>
                <a:ext uri="{FF2B5EF4-FFF2-40B4-BE49-F238E27FC236}">
                  <a16:creationId xmlns:a16="http://schemas.microsoft.com/office/drawing/2014/main" id="{365C93BC-1C95-883E-79D5-1E1ACED02560}"/>
                </a:ext>
              </a:extLst>
            </p:cNvPr>
            <p:cNvGraphicFramePr>
              <a:graphicFrameLocks/>
            </p:cNvGraphicFramePr>
            <p:nvPr/>
          </p:nvGraphicFramePr>
          <p:xfrm>
            <a:off x="2288952" y="4674344"/>
            <a:ext cx="5358184" cy="2477864"/>
          </p:xfrm>
          <a:graphic>
            <a:graphicData uri="http://schemas.openxmlformats.org/presentationml/2006/ole">
              <mc:AlternateContent xmlns:mc="http://schemas.openxmlformats.org/markup-compatibility/2006">
                <mc:Choice xmlns:v="urn:schemas-microsoft-com:vml" Requires="v">
                  <p:oleObj name="Chart" r:id="rId2" imgW="5364945" imgH="2487384" progId="Excel.Chart.8">
                    <p:embed/>
                  </p:oleObj>
                </mc:Choice>
                <mc:Fallback>
                  <p:oleObj name="Chart" r:id="rId2" imgW="5364945" imgH="2487384" progId="Excel.Chart.8">
                    <p:embed/>
                    <p:pic>
                      <p:nvPicPr>
                        <p:cNvPr id="4" name="圖表 9">
                          <a:extLst>
                            <a:ext uri="{FF2B5EF4-FFF2-40B4-BE49-F238E27FC236}">
                              <a16:creationId xmlns:a16="http://schemas.microsoft.com/office/drawing/2014/main" id="{365C93BC-1C95-883E-79D5-1E1ACED0256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8952" y="4674344"/>
                          <a:ext cx="5358184" cy="247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文字方塊 4">
              <a:extLst>
                <a:ext uri="{FF2B5EF4-FFF2-40B4-BE49-F238E27FC236}">
                  <a16:creationId xmlns:a16="http://schemas.microsoft.com/office/drawing/2014/main" id="{6ABDB6FB-1BE3-9159-64B1-B1FED5AFD4A6}"/>
                </a:ext>
              </a:extLst>
            </p:cNvPr>
            <p:cNvSpPr txBox="1"/>
            <p:nvPr/>
          </p:nvSpPr>
          <p:spPr>
            <a:xfrm>
              <a:off x="6372367" y="5568028"/>
              <a:ext cx="1439993" cy="461918"/>
            </a:xfrm>
            <a:prstGeom prst="rect">
              <a:avLst/>
            </a:prstGeom>
            <a:noFill/>
          </p:spPr>
          <p:txBody>
            <a:bodyPr>
              <a:spAutoFit/>
            </a:bodyPr>
            <a:lstStyle/>
            <a:p>
              <a:pPr>
                <a:defRPr/>
              </a:pPr>
              <a:r>
                <a:rPr lang="en-US" altLang="zh-TW" sz="1200" dirty="0">
                  <a:solidFill>
                    <a:schemeClr val="tx1">
                      <a:lumMod val="65000"/>
                      <a:lumOff val="35000"/>
                    </a:schemeClr>
                  </a:solidFill>
                </a:rPr>
                <a:t>Full-Time</a:t>
              </a:r>
            </a:p>
            <a:p>
              <a:pPr>
                <a:defRPr/>
              </a:pPr>
              <a:r>
                <a:rPr lang="en-US" altLang="zh-TW" sz="1200" dirty="0">
                  <a:solidFill>
                    <a:schemeClr val="tx1">
                      <a:lumMod val="65000"/>
                      <a:lumOff val="35000"/>
                    </a:schemeClr>
                  </a:solidFill>
                </a:rPr>
                <a:t>35%</a:t>
              </a:r>
              <a:endParaRPr lang="zh-TW" altLang="en-US" sz="1200" dirty="0">
                <a:solidFill>
                  <a:schemeClr val="tx1">
                    <a:lumMod val="65000"/>
                    <a:lumOff val="35000"/>
                  </a:schemeClr>
                </a:solidFill>
              </a:endParaRPr>
            </a:p>
          </p:txBody>
        </p:sp>
        <p:sp>
          <p:nvSpPr>
            <p:cNvPr id="6" name="文字方塊 5">
              <a:extLst>
                <a:ext uri="{FF2B5EF4-FFF2-40B4-BE49-F238E27FC236}">
                  <a16:creationId xmlns:a16="http://schemas.microsoft.com/office/drawing/2014/main" id="{2D070DE8-C1FF-C692-B047-6E3DF8A34AB5}"/>
                </a:ext>
              </a:extLst>
            </p:cNvPr>
            <p:cNvSpPr txBox="1"/>
            <p:nvPr/>
          </p:nvSpPr>
          <p:spPr>
            <a:xfrm>
              <a:off x="6372367" y="6164871"/>
              <a:ext cx="1439993" cy="461918"/>
            </a:xfrm>
            <a:prstGeom prst="rect">
              <a:avLst/>
            </a:prstGeom>
            <a:noFill/>
          </p:spPr>
          <p:txBody>
            <a:bodyPr>
              <a:spAutoFit/>
            </a:bodyPr>
            <a:lstStyle/>
            <a:p>
              <a:pPr>
                <a:defRPr/>
              </a:pPr>
              <a:r>
                <a:rPr lang="en-US" altLang="zh-TW" sz="1200" dirty="0">
                  <a:solidFill>
                    <a:schemeClr val="tx1">
                      <a:lumMod val="65000"/>
                      <a:lumOff val="35000"/>
                    </a:schemeClr>
                  </a:solidFill>
                </a:rPr>
                <a:t>Part-Time</a:t>
              </a:r>
            </a:p>
            <a:p>
              <a:pPr>
                <a:defRPr/>
              </a:pPr>
              <a:r>
                <a:rPr lang="en-US" altLang="zh-TW" sz="1200" dirty="0">
                  <a:solidFill>
                    <a:schemeClr val="tx1">
                      <a:lumMod val="65000"/>
                      <a:lumOff val="35000"/>
                    </a:schemeClr>
                  </a:solidFill>
                </a:rPr>
                <a:t>10%</a:t>
              </a:r>
              <a:endParaRPr lang="zh-TW" altLang="en-US" sz="1200" dirty="0">
                <a:solidFill>
                  <a:schemeClr val="tx1">
                    <a:lumMod val="65000"/>
                    <a:lumOff val="35000"/>
                  </a:schemeClr>
                </a:solidFill>
              </a:endParaRPr>
            </a:p>
          </p:txBody>
        </p:sp>
      </p:grpSp>
      <p:pic>
        <p:nvPicPr>
          <p:cNvPr id="8" name="Picture 57" descr="I:\Emma Wu\其實一點都不想辦但為了薪水不得不辦的新業務\僑生招生\103學年度新版招生簡章\給廠商的照片\校園照片\13_工程五館.JPG">
            <a:extLst>
              <a:ext uri="{FF2B5EF4-FFF2-40B4-BE49-F238E27FC236}">
                <a16:creationId xmlns:a16="http://schemas.microsoft.com/office/drawing/2014/main" id="{C0514368-34CA-8B2F-134D-A05AE6D8ACAC}"/>
              </a:ext>
            </a:extLst>
          </p:cNvPr>
          <p:cNvPicPr>
            <a:picLocks noChangeAspect="1" noChangeArrowheads="1"/>
          </p:cNvPicPr>
          <p:nvPr/>
        </p:nvPicPr>
        <p:blipFill>
          <a:blip r:embed="rId4" cstate="print"/>
          <a:srcRect/>
          <a:stretch>
            <a:fillRect/>
          </a:stretch>
        </p:blipFill>
        <p:spPr bwMode="auto">
          <a:xfrm>
            <a:off x="7066008" y="5294457"/>
            <a:ext cx="2160240" cy="1440160"/>
          </a:xfrm>
          <a:prstGeom prst="rect">
            <a:avLst/>
          </a:prstGeom>
          <a:ln>
            <a:noFill/>
          </a:ln>
          <a:effectLst>
            <a:softEdge rad="112500"/>
          </a:effectLst>
        </p:spPr>
      </p:pic>
    </p:spTree>
    <p:extLst>
      <p:ext uri="{BB962C8B-B14F-4D97-AF65-F5344CB8AC3E}">
        <p14:creationId xmlns:p14="http://schemas.microsoft.com/office/powerpoint/2010/main" val="286840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50234855-3EF2-04FB-4D27-45BE13065158}"/>
              </a:ext>
            </a:extLst>
          </p:cNvPr>
          <p:cNvSpPr>
            <a:spLocks noGrp="1"/>
          </p:cNvSpPr>
          <p:nvPr>
            <p:ph type="title"/>
          </p:nvPr>
        </p:nvSpPr>
        <p:spPr/>
        <p:txBody>
          <a:bodyPr>
            <a:noAutofit/>
          </a:bodyPr>
          <a:lstStyle/>
          <a:p>
            <a:pPr algn="ctr"/>
            <a:r>
              <a:rPr lang="en-US" altLang="zh-TW" sz="4800" dirty="0">
                <a:latin typeface="Arial" panose="020B0604020202020204" pitchFamily="34" charset="0"/>
                <a:cs typeface="Arial" panose="020B0604020202020204" pitchFamily="34" charset="0"/>
              </a:rPr>
              <a:t>Management</a:t>
            </a:r>
            <a:endParaRPr lang="zh-TW" altLang="en-US" sz="4800" dirty="0">
              <a:latin typeface="Arial" panose="020B0604020202020204" pitchFamily="34" charset="0"/>
              <a:cs typeface="Arial" panose="020B0604020202020204" pitchFamily="34" charset="0"/>
            </a:endParaRPr>
          </a:p>
        </p:txBody>
      </p:sp>
      <p:sp>
        <p:nvSpPr>
          <p:cNvPr id="2" name="圓角矩形 90">
            <a:extLst>
              <a:ext uri="{FF2B5EF4-FFF2-40B4-BE49-F238E27FC236}">
                <a16:creationId xmlns:a16="http://schemas.microsoft.com/office/drawing/2014/main" id="{19E9F5DA-9FFA-3AF6-1325-0C4B5AEAF7DB}"/>
              </a:ext>
            </a:extLst>
          </p:cNvPr>
          <p:cNvSpPr/>
          <p:nvPr/>
        </p:nvSpPr>
        <p:spPr>
          <a:xfrm>
            <a:off x="9082088" y="4294836"/>
            <a:ext cx="2098675" cy="1893888"/>
          </a:xfrm>
          <a:prstGeom prst="round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0" anchor="ctr"/>
          <a:lstStyle/>
          <a:p>
            <a:pPr>
              <a:lnSpc>
                <a:spcPts val="1350"/>
              </a:lnSpc>
              <a:defRPr/>
            </a:pPr>
            <a:r>
              <a:rPr lang="en-US" altLang="zh-TW" sz="1200" b="1" dirty="0">
                <a:solidFill>
                  <a:schemeClr val="accent1">
                    <a:lumMod val="75000"/>
                  </a:schemeClr>
                </a:solidFill>
                <a:ea typeface="標楷體" pitchFamily="65" charset="-120"/>
                <a:cs typeface="Times New Roman" pitchFamily="18" charset="0"/>
              </a:rPr>
              <a:t># of Full-time Faculty: 88</a:t>
            </a:r>
          </a:p>
          <a:p>
            <a:pPr lvl="1">
              <a:lnSpc>
                <a:spcPts val="1350"/>
              </a:lnSpc>
              <a:defRPr/>
            </a:pPr>
            <a:r>
              <a:rPr lang="en-US" altLang="zh-TW" sz="1200" dirty="0">
                <a:solidFill>
                  <a:schemeClr val="accent1">
                    <a:lumMod val="50000"/>
                  </a:schemeClr>
                </a:solidFill>
                <a:ea typeface="標楷體" pitchFamily="65" charset="-120"/>
                <a:cs typeface="Times New Roman" pitchFamily="18" charset="0"/>
              </a:rPr>
              <a:t>Professor: 45</a:t>
            </a:r>
          </a:p>
          <a:p>
            <a:pPr lvl="1">
              <a:lnSpc>
                <a:spcPts val="1350"/>
              </a:lnSpc>
              <a:defRPr/>
            </a:pPr>
            <a:r>
              <a:rPr lang="en-US" altLang="zh-TW" sz="1200" dirty="0">
                <a:solidFill>
                  <a:schemeClr val="accent1">
                    <a:lumMod val="50000"/>
                  </a:schemeClr>
                </a:solidFill>
                <a:ea typeface="標楷體" pitchFamily="65" charset="-120"/>
                <a:cs typeface="Times New Roman" pitchFamily="18" charset="0"/>
              </a:rPr>
              <a:t>Associate Professor:25</a:t>
            </a:r>
          </a:p>
          <a:p>
            <a:pPr lvl="1">
              <a:lnSpc>
                <a:spcPts val="1350"/>
              </a:lnSpc>
              <a:defRPr/>
            </a:pPr>
            <a:r>
              <a:rPr lang="en-US" altLang="zh-TW" sz="1200" dirty="0">
                <a:solidFill>
                  <a:schemeClr val="accent1">
                    <a:lumMod val="50000"/>
                  </a:schemeClr>
                </a:solidFill>
                <a:ea typeface="標楷體" pitchFamily="65" charset="-120"/>
                <a:cs typeface="Times New Roman" pitchFamily="18" charset="0"/>
              </a:rPr>
              <a:t>Assistant Professor: 18</a:t>
            </a:r>
            <a:endParaRPr lang="zh-TW" altLang="en-US" sz="1200" dirty="0">
              <a:solidFill>
                <a:schemeClr val="accent1">
                  <a:lumMod val="50000"/>
                </a:schemeClr>
              </a:solidFill>
              <a:ea typeface="標楷體" pitchFamily="65" charset="-120"/>
              <a:cs typeface="Times New Roman" pitchFamily="18" charset="0"/>
            </a:endParaRPr>
          </a:p>
          <a:p>
            <a:pPr>
              <a:lnSpc>
                <a:spcPts val="1350"/>
              </a:lnSpc>
              <a:defRPr/>
            </a:pPr>
            <a:r>
              <a:rPr lang="en-US" altLang="zh-TW" sz="1200" b="1" dirty="0">
                <a:solidFill>
                  <a:schemeClr val="accent1">
                    <a:lumMod val="75000"/>
                  </a:schemeClr>
                </a:solidFill>
                <a:ea typeface="標楷體" pitchFamily="65" charset="-120"/>
                <a:cs typeface="Times New Roman" pitchFamily="18" charset="0"/>
              </a:rPr>
              <a:t># of Students: 2,787</a:t>
            </a:r>
            <a:endParaRPr lang="zh-TW" altLang="en-US" sz="1200" b="1" dirty="0">
              <a:solidFill>
                <a:schemeClr val="accent1">
                  <a:lumMod val="75000"/>
                </a:schemeClr>
              </a:solidFill>
              <a:ea typeface="標楷體" pitchFamily="65" charset="-120"/>
              <a:cs typeface="Times New Roman" pitchFamily="18" charset="0"/>
            </a:endParaRPr>
          </a:p>
          <a:p>
            <a:pPr lvl="1">
              <a:lnSpc>
                <a:spcPts val="1350"/>
              </a:lnSpc>
              <a:defRPr/>
            </a:pPr>
            <a:r>
              <a:rPr lang="en-US" altLang="zh-TW" sz="1200" dirty="0">
                <a:solidFill>
                  <a:schemeClr val="accent1">
                    <a:lumMod val="50000"/>
                  </a:schemeClr>
                </a:solidFill>
                <a:ea typeface="標楷體" pitchFamily="65" charset="-120"/>
                <a:cs typeface="Times New Roman" pitchFamily="18" charset="0"/>
              </a:rPr>
              <a:t>Undergraduate: 1,407</a:t>
            </a:r>
          </a:p>
          <a:p>
            <a:pPr lvl="1">
              <a:lnSpc>
                <a:spcPts val="1350"/>
              </a:lnSpc>
              <a:defRPr/>
            </a:pPr>
            <a:r>
              <a:rPr lang="en-US" altLang="zh-TW" sz="1200" dirty="0">
                <a:solidFill>
                  <a:schemeClr val="accent1">
                    <a:lumMod val="50000"/>
                  </a:schemeClr>
                </a:solidFill>
                <a:ea typeface="標楷體" pitchFamily="65" charset="-120"/>
                <a:cs typeface="Times New Roman" pitchFamily="18" charset="0"/>
              </a:rPr>
              <a:t>Master: 595</a:t>
            </a:r>
            <a:endParaRPr lang="zh-TW" altLang="en-US" sz="1200" dirty="0">
              <a:solidFill>
                <a:schemeClr val="accent1">
                  <a:lumMod val="50000"/>
                </a:schemeClr>
              </a:solidFill>
              <a:ea typeface="標楷體" pitchFamily="65" charset="-120"/>
              <a:cs typeface="Times New Roman" pitchFamily="18" charset="0"/>
            </a:endParaRPr>
          </a:p>
          <a:p>
            <a:pPr lvl="1">
              <a:lnSpc>
                <a:spcPts val="1350"/>
              </a:lnSpc>
              <a:defRPr/>
            </a:pPr>
            <a:r>
              <a:rPr lang="en-US" altLang="zh-TW" sz="1200" dirty="0">
                <a:solidFill>
                  <a:schemeClr val="accent1">
                    <a:lumMod val="50000"/>
                  </a:schemeClr>
                </a:solidFill>
                <a:ea typeface="標楷體" pitchFamily="65" charset="-120"/>
                <a:cs typeface="Times New Roman" pitchFamily="18" charset="0"/>
              </a:rPr>
              <a:t>PhD: 127</a:t>
            </a:r>
          </a:p>
          <a:p>
            <a:pPr lvl="1">
              <a:lnSpc>
                <a:spcPts val="1350"/>
              </a:lnSpc>
              <a:defRPr/>
            </a:pPr>
            <a:r>
              <a:rPr lang="en-US" altLang="zh-TW" sz="1200" dirty="0">
                <a:solidFill>
                  <a:schemeClr val="accent1">
                    <a:lumMod val="50000"/>
                  </a:schemeClr>
                </a:solidFill>
                <a:ea typeface="標楷體" pitchFamily="65" charset="-120"/>
                <a:cs typeface="Times New Roman" pitchFamily="18" charset="0"/>
              </a:rPr>
              <a:t>Part-time Master: 658</a:t>
            </a:r>
            <a:endParaRPr lang="zh-TW" altLang="en-US" sz="1200" dirty="0">
              <a:solidFill>
                <a:schemeClr val="accent1">
                  <a:lumMod val="50000"/>
                </a:schemeClr>
              </a:solidFill>
              <a:ea typeface="標楷體" pitchFamily="65" charset="-120"/>
              <a:cs typeface="Times New Roman" pitchFamily="18" charset="0"/>
            </a:endParaRPr>
          </a:p>
        </p:txBody>
      </p:sp>
      <p:pic>
        <p:nvPicPr>
          <p:cNvPr id="3" name="圖片 22527">
            <a:extLst>
              <a:ext uri="{FF2B5EF4-FFF2-40B4-BE49-F238E27FC236}">
                <a16:creationId xmlns:a16="http://schemas.microsoft.com/office/drawing/2014/main" id="{51CD68DC-1C03-C832-F58A-9FB26B959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0425" y="1616220"/>
            <a:ext cx="6951663"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378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6">
            <a:extLst>
              <a:ext uri="{FF2B5EF4-FFF2-40B4-BE49-F238E27FC236}">
                <a16:creationId xmlns:a16="http://schemas.microsoft.com/office/drawing/2014/main" id="{5FF1FA44-982F-2EBA-38F7-1C4070253013}"/>
              </a:ext>
            </a:extLst>
          </p:cNvPr>
          <p:cNvSpPr>
            <a:spLocks noGrp="1"/>
          </p:cNvSpPr>
          <p:nvPr>
            <p:ph type="title"/>
          </p:nvPr>
        </p:nvSpPr>
        <p:spPr>
          <a:xfrm>
            <a:off x="457200" y="238125"/>
            <a:ext cx="11734800" cy="1325563"/>
          </a:xfrm>
        </p:spPr>
        <p:txBody>
          <a:bodyPr>
            <a:normAutofit/>
          </a:bodyPr>
          <a:lstStyle/>
          <a:p>
            <a:pPr algn="ctr"/>
            <a:r>
              <a:rPr lang="en-US" altLang="zh-TW" dirty="0">
                <a:solidFill>
                  <a:srgbClr val="000000"/>
                </a:solidFill>
                <a:latin typeface="Arial" panose="020B0604020202020204" pitchFamily="34" charset="0"/>
                <a:cs typeface="Arial" panose="020B0604020202020204" pitchFamily="34" charset="0"/>
              </a:rPr>
              <a:t>Electrical Engineering and</a:t>
            </a:r>
            <a:br>
              <a:rPr lang="en-US" altLang="zh-TW" dirty="0">
                <a:solidFill>
                  <a:srgbClr val="000000"/>
                </a:solidFill>
                <a:latin typeface="Arial" panose="020B0604020202020204" pitchFamily="34" charset="0"/>
                <a:cs typeface="Arial" panose="020B0604020202020204" pitchFamily="34" charset="0"/>
              </a:rPr>
            </a:br>
            <a:r>
              <a:rPr lang="en-US" altLang="zh-TW" dirty="0">
                <a:solidFill>
                  <a:srgbClr val="000000"/>
                </a:solidFill>
                <a:latin typeface="Arial" panose="020B0604020202020204" pitchFamily="34" charset="0"/>
                <a:cs typeface="Arial" panose="020B0604020202020204" pitchFamily="34" charset="0"/>
              </a:rPr>
              <a:t> Computer Science</a:t>
            </a:r>
            <a:endParaRPr lang="zh-TW" altLang="en-US" dirty="0">
              <a:latin typeface="Arial" panose="020B0604020202020204" pitchFamily="34" charset="0"/>
              <a:cs typeface="Arial" panose="020B0604020202020204" pitchFamily="34" charset="0"/>
            </a:endParaRPr>
          </a:p>
        </p:txBody>
      </p:sp>
      <p:graphicFrame>
        <p:nvGraphicFramePr>
          <p:cNvPr id="3" name="表格 2">
            <a:extLst>
              <a:ext uri="{FF2B5EF4-FFF2-40B4-BE49-F238E27FC236}">
                <a16:creationId xmlns:a16="http://schemas.microsoft.com/office/drawing/2014/main" id="{0C256A57-337A-9E58-8E8F-AD0BC4C69929}"/>
              </a:ext>
            </a:extLst>
          </p:cNvPr>
          <p:cNvGraphicFramePr>
            <a:graphicFrameLocks noGrp="1"/>
          </p:cNvGraphicFramePr>
          <p:nvPr>
            <p:extLst>
              <p:ext uri="{D42A27DB-BD31-4B8C-83A1-F6EECF244321}">
                <p14:modId xmlns:p14="http://schemas.microsoft.com/office/powerpoint/2010/main" val="2757122610"/>
              </p:ext>
            </p:extLst>
          </p:nvPr>
        </p:nvGraphicFramePr>
        <p:xfrm>
          <a:off x="1764525" y="1998664"/>
          <a:ext cx="7830502" cy="2485490"/>
        </p:xfrm>
        <a:graphic>
          <a:graphicData uri="http://schemas.openxmlformats.org/drawingml/2006/table">
            <a:tbl>
              <a:tblPr firstRow="1" bandRow="1">
                <a:tableStyleId>{68D230F3-CF80-4859-8CE7-A43EE81993B5}</a:tableStyleId>
              </a:tblPr>
              <a:tblGrid>
                <a:gridCol w="4384803">
                  <a:extLst>
                    <a:ext uri="{9D8B030D-6E8A-4147-A177-3AD203B41FA5}">
                      <a16:colId xmlns:a16="http://schemas.microsoft.com/office/drawing/2014/main" val="20000"/>
                    </a:ext>
                  </a:extLst>
                </a:gridCol>
                <a:gridCol w="1254446">
                  <a:extLst>
                    <a:ext uri="{9D8B030D-6E8A-4147-A177-3AD203B41FA5}">
                      <a16:colId xmlns:a16="http://schemas.microsoft.com/office/drawing/2014/main" val="20001"/>
                    </a:ext>
                  </a:extLst>
                </a:gridCol>
                <a:gridCol w="1042687">
                  <a:extLst>
                    <a:ext uri="{9D8B030D-6E8A-4147-A177-3AD203B41FA5}">
                      <a16:colId xmlns:a16="http://schemas.microsoft.com/office/drawing/2014/main" val="20002"/>
                    </a:ext>
                  </a:extLst>
                </a:gridCol>
                <a:gridCol w="1148566">
                  <a:extLst>
                    <a:ext uri="{9D8B030D-6E8A-4147-A177-3AD203B41FA5}">
                      <a16:colId xmlns:a16="http://schemas.microsoft.com/office/drawing/2014/main" val="20003"/>
                    </a:ext>
                  </a:extLst>
                </a:gridCol>
              </a:tblGrid>
              <a:tr h="38127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7" marR="91447" marT="83957" marB="8395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Bachelor</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7" marR="91447" marT="83957" marB="8395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Master</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7" marR="91447" marT="83957" marB="8395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a:ln>
                            <a:noFill/>
                          </a:ln>
                          <a:effectLst/>
                          <a:latin typeface="Arial" panose="020B0604020202020204" pitchFamily="34" charset="0"/>
                          <a:cs typeface="Arial" panose="020B0604020202020204" pitchFamily="34" charset="0"/>
                        </a:rPr>
                        <a:t>Doctoral</a:t>
                      </a:r>
                      <a:endParaRPr kumimoji="0" lang="zh-TW" altLang="en-US" sz="1800" b="0" i="0" u="none" strike="noStrike" cap="none" normalizeH="0" baseline="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7" marR="91447" marT="83957" marB="83957" horzOverflow="overflow"/>
                </a:tc>
                <a:extLst>
                  <a:ext uri="{0D108BD9-81ED-4DB2-BD59-A6C34878D82A}">
                    <a16:rowId xmlns:a16="http://schemas.microsoft.com/office/drawing/2014/main" val="10000"/>
                  </a:ext>
                </a:extLst>
              </a:tr>
              <a:tr h="3812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Electrical Engineering</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7" marR="91447" marT="83957" marB="8395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  </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7" marR="91447" marT="83957" marB="8395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7" marR="91447" marT="83957" marB="8395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7" marR="91447" marT="83957" marB="83957" horzOverflow="overflow"/>
                </a:tc>
                <a:extLst>
                  <a:ext uri="{0D108BD9-81ED-4DB2-BD59-A6C34878D82A}">
                    <a16:rowId xmlns:a16="http://schemas.microsoft.com/office/drawing/2014/main" val="10001"/>
                  </a:ext>
                </a:extLst>
              </a:tr>
              <a:tr h="3812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Computer Science &amp; Information Engineering</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7" marR="91447" marT="83957" marB="8395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 </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7" marR="91447" marT="83957" marB="8395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sym typeface="Wingdings" pitchFamily="2" charset="2"/>
                      </a:endParaRPr>
                    </a:p>
                  </a:txBody>
                  <a:tcPr marL="91447" marR="91447" marT="83957" marB="8395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7" marR="91447" marT="83957" marB="83957" horzOverflow="overflow"/>
                </a:tc>
                <a:extLst>
                  <a:ext uri="{0D108BD9-81ED-4DB2-BD59-A6C34878D82A}">
                    <a16:rowId xmlns:a16="http://schemas.microsoft.com/office/drawing/2014/main" val="10002"/>
                  </a:ext>
                </a:extLst>
              </a:tr>
              <a:tr h="3812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Communication Engineering</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7" marR="91447" marT="83957" marB="8395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 </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7" marR="91447" marT="83957" marB="8395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 </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7" marR="91447" marT="83957" marB="8395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7" marR="91447" marT="83957" marB="83957" horzOverflow="overflow"/>
                </a:tc>
                <a:extLst>
                  <a:ext uri="{0D108BD9-81ED-4DB2-BD59-A6C34878D82A}">
                    <a16:rowId xmlns:a16="http://schemas.microsoft.com/office/drawing/2014/main" val="10003"/>
                  </a:ext>
                </a:extLst>
              </a:tr>
              <a:tr h="3812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Network Learning Technology</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7" marR="91447" marT="83957" marB="8395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7" marR="91447" marT="83957" marB="8395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7" marR="91447" marT="83957" marB="8395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 </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7" marR="91447" marT="83957" marB="83957" horzOverflow="overflow"/>
                </a:tc>
                <a:extLst>
                  <a:ext uri="{0D108BD9-81ED-4DB2-BD59-A6C34878D82A}">
                    <a16:rowId xmlns:a16="http://schemas.microsoft.com/office/drawing/2014/main" val="10004"/>
                  </a:ext>
                </a:extLst>
              </a:tr>
            </a:tbl>
          </a:graphicData>
        </a:graphic>
      </p:graphicFrame>
      <p:pic>
        <p:nvPicPr>
          <p:cNvPr id="15" name="圖片 16">
            <a:extLst>
              <a:ext uri="{FF2B5EF4-FFF2-40B4-BE49-F238E27FC236}">
                <a16:creationId xmlns:a16="http://schemas.microsoft.com/office/drawing/2014/main" id="{555F1712-18B2-47A1-9CCB-DEF519DEC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0222"/>
          <a:stretch>
            <a:fillRect/>
          </a:stretch>
        </p:blipFill>
        <p:spPr bwMode="auto">
          <a:xfrm>
            <a:off x="8769101" y="4859336"/>
            <a:ext cx="1501230" cy="19246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0" descr="2">
            <a:extLst>
              <a:ext uri="{FF2B5EF4-FFF2-40B4-BE49-F238E27FC236}">
                <a16:creationId xmlns:a16="http://schemas.microsoft.com/office/drawing/2014/main" id="{2A3E1D41-30AD-9CF1-135A-3EF4C2CA0C01}"/>
              </a:ext>
            </a:extLst>
          </p:cNvPr>
          <p:cNvPicPr>
            <a:picLocks noChangeAspect="1" noChangeArrowheads="1"/>
          </p:cNvPicPr>
          <p:nvPr/>
        </p:nvPicPr>
        <p:blipFill rotWithShape="1">
          <a:blip r:embed="rId3"/>
          <a:srcRect l="4979"/>
          <a:stretch/>
        </p:blipFill>
        <p:spPr bwMode="auto">
          <a:xfrm>
            <a:off x="6803010" y="5576346"/>
            <a:ext cx="1739461" cy="1078704"/>
          </a:xfrm>
          <a:prstGeom prst="rect">
            <a:avLst/>
          </a:prstGeom>
          <a:ln>
            <a:noFill/>
          </a:ln>
          <a:effectLst>
            <a:softEdge rad="112500"/>
          </a:effectLst>
        </p:spPr>
      </p:pic>
      <p:pic>
        <p:nvPicPr>
          <p:cNvPr id="18" name="Picture 4" descr="DSC_0043_調整大小 _調整大小 ">
            <a:extLst>
              <a:ext uri="{FF2B5EF4-FFF2-40B4-BE49-F238E27FC236}">
                <a16:creationId xmlns:a16="http://schemas.microsoft.com/office/drawing/2014/main" id="{583DA766-6483-1C59-1C74-849ACC7F3664}"/>
              </a:ext>
            </a:extLst>
          </p:cNvPr>
          <p:cNvPicPr>
            <a:picLocks noChangeAspect="1" noChangeArrowheads="1"/>
          </p:cNvPicPr>
          <p:nvPr/>
        </p:nvPicPr>
        <p:blipFill>
          <a:blip r:embed="rId4"/>
          <a:srcRect/>
          <a:stretch>
            <a:fillRect/>
          </a:stretch>
        </p:blipFill>
        <p:spPr bwMode="auto">
          <a:xfrm>
            <a:off x="5432215" y="5691137"/>
            <a:ext cx="1282435" cy="928738"/>
          </a:xfrm>
          <a:prstGeom prst="rect">
            <a:avLst/>
          </a:prstGeom>
          <a:ln>
            <a:noFill/>
          </a:ln>
          <a:effectLst>
            <a:softEdge rad="112500"/>
          </a:effectLst>
        </p:spPr>
      </p:pic>
      <p:pic>
        <p:nvPicPr>
          <p:cNvPr id="19" name="圖片 17">
            <a:extLst>
              <a:ext uri="{FF2B5EF4-FFF2-40B4-BE49-F238E27FC236}">
                <a16:creationId xmlns:a16="http://schemas.microsoft.com/office/drawing/2014/main" id="{3771C36D-EE23-D580-7932-0A63BC717E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6830" y="5691137"/>
            <a:ext cx="1515654" cy="9639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2111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50234855-3EF2-04FB-4D27-45BE13065158}"/>
              </a:ext>
            </a:extLst>
          </p:cNvPr>
          <p:cNvSpPr>
            <a:spLocks noGrp="1"/>
          </p:cNvSpPr>
          <p:nvPr>
            <p:ph type="title"/>
          </p:nvPr>
        </p:nvSpPr>
        <p:spPr/>
        <p:txBody>
          <a:bodyPr>
            <a:noAutofit/>
          </a:bodyPr>
          <a:lstStyle/>
          <a:p>
            <a:pPr algn="ctr"/>
            <a:r>
              <a:rPr lang="en-US" altLang="zh-TW" sz="4800" dirty="0">
                <a:latin typeface="Arial" panose="020B0604020202020204" pitchFamily="34" charset="0"/>
                <a:ea typeface="標楷體" pitchFamily="65" charset="-120"/>
                <a:cs typeface="Arial" panose="020B0604020202020204" pitchFamily="34" charset="0"/>
              </a:rPr>
              <a:t>Earth Sciences</a:t>
            </a:r>
            <a:endParaRPr lang="zh-TW" altLang="en-US" sz="4800" dirty="0">
              <a:latin typeface="Arial" panose="020B0604020202020204" pitchFamily="34" charset="0"/>
              <a:cs typeface="Arial" panose="020B0604020202020204" pitchFamily="34" charset="0"/>
            </a:endParaRPr>
          </a:p>
        </p:txBody>
      </p:sp>
      <p:graphicFrame>
        <p:nvGraphicFramePr>
          <p:cNvPr id="2" name="表格 1">
            <a:extLst>
              <a:ext uri="{FF2B5EF4-FFF2-40B4-BE49-F238E27FC236}">
                <a16:creationId xmlns:a16="http://schemas.microsoft.com/office/drawing/2014/main" id="{27F863FC-1A5B-3724-F43A-5518F7B1FF3E}"/>
              </a:ext>
            </a:extLst>
          </p:cNvPr>
          <p:cNvGraphicFramePr>
            <a:graphicFrameLocks noGrp="1"/>
          </p:cNvGraphicFramePr>
          <p:nvPr>
            <p:extLst>
              <p:ext uri="{D42A27DB-BD31-4B8C-83A1-F6EECF244321}">
                <p14:modId xmlns:p14="http://schemas.microsoft.com/office/powerpoint/2010/main" val="1696173311"/>
              </p:ext>
            </p:extLst>
          </p:nvPr>
        </p:nvGraphicFramePr>
        <p:xfrm>
          <a:off x="838200" y="1563543"/>
          <a:ext cx="9023668" cy="3830618"/>
        </p:xfrm>
        <a:graphic>
          <a:graphicData uri="http://schemas.openxmlformats.org/drawingml/2006/table">
            <a:tbl>
              <a:tblPr>
                <a:tableStyleId>{68D230F3-CF80-4859-8CE7-A43EE81993B5}</a:tableStyleId>
              </a:tblPr>
              <a:tblGrid>
                <a:gridCol w="3882763">
                  <a:extLst>
                    <a:ext uri="{9D8B030D-6E8A-4147-A177-3AD203B41FA5}">
                      <a16:colId xmlns:a16="http://schemas.microsoft.com/office/drawing/2014/main" val="20000"/>
                    </a:ext>
                  </a:extLst>
                </a:gridCol>
                <a:gridCol w="1468768">
                  <a:extLst>
                    <a:ext uri="{9D8B030D-6E8A-4147-A177-3AD203B41FA5}">
                      <a16:colId xmlns:a16="http://schemas.microsoft.com/office/drawing/2014/main" val="20001"/>
                    </a:ext>
                  </a:extLst>
                </a:gridCol>
                <a:gridCol w="1573680">
                  <a:extLst>
                    <a:ext uri="{9D8B030D-6E8A-4147-A177-3AD203B41FA5}">
                      <a16:colId xmlns:a16="http://schemas.microsoft.com/office/drawing/2014/main" val="20002"/>
                    </a:ext>
                  </a:extLst>
                </a:gridCol>
                <a:gridCol w="2098457">
                  <a:extLst>
                    <a:ext uri="{9D8B030D-6E8A-4147-A177-3AD203B41FA5}">
                      <a16:colId xmlns:a16="http://schemas.microsoft.com/office/drawing/2014/main" val="20003"/>
                    </a:ext>
                  </a:extLst>
                </a:gridCol>
              </a:tblGrid>
              <a:tr h="393804">
                <a:tc>
                  <a:txBody>
                    <a:bodyPr/>
                    <a:lstStyle/>
                    <a:p>
                      <a:endParaRPr lang="zh-TW" altLang="en-US" sz="1800" dirty="0">
                        <a:solidFill>
                          <a:schemeClr val="tx1"/>
                        </a:solidFill>
                        <a:latin typeface="Arial" panose="020B0604020202020204" pitchFamily="34" charset="0"/>
                        <a:cs typeface="Arial" panose="020B0604020202020204" pitchFamily="34" charset="0"/>
                      </a:endParaRPr>
                    </a:p>
                  </a:txBody>
                  <a:tcPr marL="91448" marR="91448" marT="97267" marB="9726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solidFill>
                            <a:schemeClr val="tx1"/>
                          </a:solidFill>
                          <a:effectLst/>
                          <a:latin typeface="Arial" panose="020B0604020202020204" pitchFamily="34" charset="0"/>
                          <a:cs typeface="Arial" panose="020B0604020202020204" pitchFamily="34" charset="0"/>
                        </a:rPr>
                        <a:t>Bachelor</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solidFill>
                            <a:schemeClr val="tx1"/>
                          </a:solidFill>
                          <a:effectLst/>
                          <a:latin typeface="Arial" panose="020B0604020202020204" pitchFamily="34" charset="0"/>
                          <a:cs typeface="Arial" panose="020B0604020202020204" pitchFamily="34" charset="0"/>
                        </a:rPr>
                        <a:t>Master</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a:ln>
                            <a:noFill/>
                          </a:ln>
                          <a:solidFill>
                            <a:schemeClr val="tx1"/>
                          </a:solidFill>
                          <a:effectLst/>
                          <a:latin typeface="Arial" panose="020B0604020202020204" pitchFamily="34" charset="0"/>
                          <a:cs typeface="Arial" panose="020B0604020202020204" pitchFamily="34" charset="0"/>
                        </a:rPr>
                        <a:t>Doctoral</a:t>
                      </a:r>
                      <a:endParaRPr kumimoji="0" lang="zh-TW" altLang="en-US" sz="1800" b="0" i="0" u="none" strike="noStrike" cap="none" normalizeH="0" baseline="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horzOverflow="overflow"/>
                </a:tc>
                <a:extLst>
                  <a:ext uri="{0D108BD9-81ED-4DB2-BD59-A6C34878D82A}">
                    <a16:rowId xmlns:a16="http://schemas.microsoft.com/office/drawing/2014/main" val="10000"/>
                  </a:ext>
                </a:extLst>
              </a:tr>
              <a:tr h="5556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u="none" strike="noStrike" cap="none" normalizeH="0" baseline="0" dirty="0">
                          <a:ln>
                            <a:noFill/>
                          </a:ln>
                          <a:solidFill>
                            <a:schemeClr val="tx1"/>
                          </a:solidFill>
                          <a:effectLst/>
                          <a:latin typeface="Arial" panose="020B0604020202020204" pitchFamily="34" charset="0"/>
                          <a:cs typeface="Arial" panose="020B0604020202020204" pitchFamily="34" charset="0"/>
                        </a:rPr>
                        <a:t>Earth Sciences</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solidFill>
                            <a:schemeClr val="tx1"/>
                          </a:solidFill>
                          <a:effectLst/>
                          <a:latin typeface="Arial" panose="020B0604020202020204" pitchFamily="34" charset="0"/>
                          <a:cs typeface="Arial" panose="020B0604020202020204" pitchFamily="34" charset="0"/>
                          <a:sym typeface="Wingdings" pitchFamily="2" charset="2"/>
                        </a:rPr>
                        <a:t> </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solidFill>
                            <a:schemeClr val="tx1"/>
                          </a:solidFill>
                          <a:effectLst/>
                          <a:latin typeface="Arial" panose="020B0604020202020204" pitchFamily="34" charset="0"/>
                          <a:cs typeface="Arial" panose="020B0604020202020204" pitchFamily="34" charset="0"/>
                          <a:sym typeface="Wingdings" pitchFamily="2" charset="2"/>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u="none" strike="noStrike" cap="none" normalizeH="0" baseline="0" dirty="0">
                          <a:ln>
                            <a:noFill/>
                          </a:ln>
                          <a:solidFill>
                            <a:schemeClr val="tx1"/>
                          </a:solidFill>
                          <a:effectLst/>
                          <a:latin typeface="Arial" panose="020B0604020202020204" pitchFamily="34" charset="0"/>
                          <a:cs typeface="Arial" panose="020B0604020202020204" pitchFamily="34" charset="0"/>
                          <a:sym typeface="Wingdings" pitchFamily="2" charset="2"/>
                        </a:rPr>
                        <a:t>Geophysics</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solidFill>
                            <a:schemeClr val="tx1"/>
                          </a:solidFill>
                          <a:effectLst/>
                          <a:latin typeface="Arial" panose="020B0604020202020204" pitchFamily="34" charset="0"/>
                          <a:cs typeface="Arial" panose="020B0604020202020204" pitchFamily="34" charset="0"/>
                          <a:sym typeface="Wingdings" pitchFamily="2" charset="2"/>
                        </a:rPr>
                        <a:t></a:t>
                      </a:r>
                      <a:endParaRPr kumimoji="0" lang="en-US" altLang="zh-TW" sz="1800" u="none" strike="noStrike" cap="none" normalizeH="0" baseline="0" dirty="0">
                        <a:ln>
                          <a:noFill/>
                        </a:ln>
                        <a:solidFill>
                          <a:schemeClr val="tx1"/>
                        </a:solidFill>
                        <a:effectLst/>
                        <a:latin typeface="Arial" panose="020B0604020202020204" pitchFamily="34" charset="0"/>
                        <a:cs typeface="Arial" panose="020B0604020202020204" pitchFamily="34" charset="0"/>
                        <a:sym typeface="Wingdings" pitchFamily="2" charset="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u="none" strike="noStrike" cap="none" normalizeH="0" baseline="0" dirty="0">
                          <a:ln>
                            <a:noFill/>
                          </a:ln>
                          <a:solidFill>
                            <a:schemeClr val="tx1"/>
                          </a:solidFill>
                          <a:effectLst/>
                          <a:latin typeface="Arial" panose="020B0604020202020204" pitchFamily="34" charset="0"/>
                          <a:cs typeface="Arial" panose="020B0604020202020204" pitchFamily="34" charset="0"/>
                        </a:rPr>
                        <a:t>Geophysics</a:t>
                      </a:r>
                      <a:endParaRPr kumimoji="0" lang="en-US" altLang="zh-TW"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horzOverflow="overflow">
                    <a:solidFill>
                      <a:schemeClr val="accent6">
                        <a:lumMod val="20000"/>
                        <a:lumOff val="80000"/>
                      </a:schemeClr>
                    </a:solidFill>
                  </a:tcPr>
                </a:tc>
                <a:extLst>
                  <a:ext uri="{0D108BD9-81ED-4DB2-BD59-A6C34878D82A}">
                    <a16:rowId xmlns:a16="http://schemas.microsoft.com/office/drawing/2014/main" val="10001"/>
                  </a:ext>
                </a:extLst>
              </a:tr>
              <a:tr h="3938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solidFill>
                            <a:schemeClr val="tx1"/>
                          </a:solidFill>
                          <a:effectLst/>
                          <a:latin typeface="Arial" panose="020B0604020202020204" pitchFamily="34" charset="0"/>
                          <a:cs typeface="Arial" panose="020B0604020202020204" pitchFamily="34" charset="0"/>
                        </a:rPr>
                        <a:t>Atmospheric Physics</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solidFill>
                            <a:schemeClr val="tx1"/>
                          </a:solidFill>
                          <a:effectLst/>
                          <a:latin typeface="Arial" panose="020B0604020202020204" pitchFamily="34" charset="0"/>
                          <a:cs typeface="Arial" panose="020B0604020202020204" pitchFamily="34" charset="0"/>
                          <a:sym typeface="Wingdings" pitchFamily="2" charset="2"/>
                        </a:rPr>
                        <a:t> </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solidFill>
                            <a:schemeClr val="tx1"/>
                          </a:solidFill>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solidFill>
                            <a:schemeClr val="tx1"/>
                          </a:solidFill>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horzOverflow="overflow"/>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solidFill>
                            <a:schemeClr val="tx1"/>
                          </a:solidFill>
                          <a:effectLst/>
                          <a:latin typeface="Arial" panose="020B0604020202020204" pitchFamily="34" charset="0"/>
                          <a:cs typeface="Arial" panose="020B0604020202020204" pitchFamily="34" charset="0"/>
                        </a:rPr>
                        <a:t>Space Science</a:t>
                      </a:r>
                      <a:r>
                        <a:rPr kumimoji="0" lang="zh-TW" altLang="en-US" sz="180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zh-TW" sz="1800" u="none" strike="noStrike" cap="none" normalizeH="0" baseline="0" dirty="0">
                          <a:ln>
                            <a:noFill/>
                          </a:ln>
                          <a:solidFill>
                            <a:schemeClr val="tx1"/>
                          </a:solidFill>
                          <a:effectLst/>
                          <a:latin typeface="Arial" panose="020B0604020202020204" pitchFamily="34" charset="0"/>
                          <a:cs typeface="Arial" panose="020B0604020202020204" pitchFamily="34" charset="0"/>
                        </a:rPr>
                        <a:t>and Engineering</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800" u="none" strike="noStrike" cap="none" normalizeH="0" baseline="0" dirty="0">
                          <a:ln>
                            <a:noFill/>
                          </a:ln>
                          <a:solidFill>
                            <a:schemeClr val="tx1"/>
                          </a:solidFill>
                          <a:effectLst/>
                          <a:latin typeface="Arial" panose="020B0604020202020204" pitchFamily="34" charset="0"/>
                          <a:cs typeface="Arial" panose="020B0604020202020204" pitchFamily="34" charset="0"/>
                          <a:sym typeface="Wingdings" pitchFamily="2" charset="2"/>
                        </a:rPr>
                        <a:t> </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solidFill>
                            <a:schemeClr val="tx1"/>
                          </a:solidFill>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solidFill>
                            <a:schemeClr val="tx1"/>
                          </a:solidFill>
                          <a:effectLst/>
                          <a:latin typeface="Arial" panose="020B0604020202020204" pitchFamily="34" charset="0"/>
                          <a:cs typeface="Arial" panose="020B0604020202020204" pitchFamily="34" charset="0"/>
                          <a:sym typeface="Wingdings" pitchFamily="2" charset="2"/>
                        </a:rPr>
                        <a:t> </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horzOverflow="overflow">
                    <a:solidFill>
                      <a:schemeClr val="accent6">
                        <a:lumMod val="20000"/>
                        <a:lumOff val="80000"/>
                      </a:schemeClr>
                    </a:solidFill>
                  </a:tcPr>
                </a:tc>
                <a:extLst>
                  <a:ext uri="{0D108BD9-81ED-4DB2-BD59-A6C34878D82A}">
                    <a16:rowId xmlns:a16="http://schemas.microsoft.com/office/drawing/2014/main" val="10003"/>
                  </a:ext>
                </a:extLst>
              </a:tr>
              <a:tr h="54093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80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Interdisciplinary Program of Earth System Science</a:t>
                      </a:r>
                      <a:endParaRPr kumimoji="0" lang="en-US" altLang="zh-TW" sz="180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91448" marR="91448" marT="97267" marB="9726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solidFill>
                            <a:schemeClr val="tx1"/>
                          </a:solidFill>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horzOverflow="overflow"/>
                </a:tc>
                <a:extLst>
                  <a:ext uri="{0D108BD9-81ED-4DB2-BD59-A6C34878D82A}">
                    <a16:rowId xmlns:a16="http://schemas.microsoft.com/office/drawing/2014/main" val="10004"/>
                  </a:ext>
                </a:extLst>
              </a:tr>
              <a:tr h="39380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800" u="none" strike="noStrike" cap="none" normalizeH="0" baseline="0" dirty="0">
                          <a:ln>
                            <a:noFill/>
                          </a:ln>
                          <a:solidFill>
                            <a:schemeClr val="tx1"/>
                          </a:solidFill>
                          <a:effectLst/>
                          <a:latin typeface="Arial" panose="020B0604020202020204" pitchFamily="34" charset="0"/>
                          <a:cs typeface="Arial" panose="020B0604020202020204" pitchFamily="34" charset="0"/>
                        </a:rPr>
                        <a:t>Applied Geology</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solidFill>
                            <a:schemeClr val="tx1"/>
                          </a:solidFill>
                          <a:effectLst/>
                          <a:latin typeface="Arial" panose="020B0604020202020204" pitchFamily="34" charset="0"/>
                          <a:cs typeface="Arial" panose="020B0604020202020204" pitchFamily="34" charset="0"/>
                          <a:sym typeface="Wingdings" pitchFamily="2" charset="2"/>
                        </a:rPr>
                        <a:t> </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anchor="ct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solidFill>
                            <a:schemeClr val="tx1"/>
                          </a:solidFill>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sym typeface="Wingdings" pitchFamily="2" charset="2"/>
                      </a:endParaRPr>
                    </a:p>
                  </a:txBody>
                  <a:tcPr marL="91448" marR="91448" marT="97267" marB="97267" anchor="ctr"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solidFill>
                            <a:schemeClr val="tx1"/>
                          </a:solidFill>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anchor="ctr" horzOverflow="overflow">
                    <a:solidFill>
                      <a:schemeClr val="accent6">
                        <a:lumMod val="20000"/>
                        <a:lumOff val="80000"/>
                      </a:schemeClr>
                    </a:solidFill>
                  </a:tcPr>
                </a:tc>
                <a:extLst>
                  <a:ext uri="{0D108BD9-81ED-4DB2-BD59-A6C34878D82A}">
                    <a16:rowId xmlns:a16="http://schemas.microsoft.com/office/drawing/2014/main" val="10005"/>
                  </a:ext>
                </a:extLst>
              </a:tr>
              <a:tr h="39380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800" u="none" strike="noStrike" cap="none" normalizeH="0" baseline="0" dirty="0">
                          <a:ln>
                            <a:noFill/>
                          </a:ln>
                          <a:solidFill>
                            <a:schemeClr val="tx1"/>
                          </a:solidFill>
                          <a:effectLst/>
                          <a:latin typeface="Arial" panose="020B0604020202020204" pitchFamily="34" charset="0"/>
                          <a:cs typeface="Arial" panose="020B0604020202020204" pitchFamily="34" charset="0"/>
                        </a:rPr>
                        <a:t>Hydrological &amp; Oceanic Sciences</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solidFill>
                            <a:schemeClr val="tx1"/>
                          </a:solidFill>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solidFill>
                            <a:schemeClr val="tx1"/>
                          </a:solidFill>
                          <a:effectLst/>
                          <a:latin typeface="Arial" panose="020B0604020202020204" pitchFamily="34" charset="0"/>
                          <a:cs typeface="Arial" panose="020B0604020202020204" pitchFamily="34" charset="0"/>
                          <a:sym typeface="Wingdings" pitchFamily="2" charset="2"/>
                        </a:rPr>
                        <a:t> </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48" marR="91448" marT="97267" marB="97267" horzOverflow="overflow"/>
                </a:tc>
                <a:extLst>
                  <a:ext uri="{0D108BD9-81ED-4DB2-BD59-A6C34878D82A}">
                    <a16:rowId xmlns:a16="http://schemas.microsoft.com/office/drawing/2014/main" val="10006"/>
                  </a:ext>
                </a:extLst>
              </a:tr>
            </a:tbl>
          </a:graphicData>
        </a:graphic>
      </p:graphicFrame>
      <p:pic>
        <p:nvPicPr>
          <p:cNvPr id="3" name="圖片 1">
            <a:extLst>
              <a:ext uri="{FF2B5EF4-FFF2-40B4-BE49-F238E27FC236}">
                <a16:creationId xmlns:a16="http://schemas.microsoft.com/office/drawing/2014/main" id="{B8BF3347-A29C-1B95-349A-8F26E0638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1868" y="1563543"/>
            <a:ext cx="2340918" cy="210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7266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50234855-3EF2-04FB-4D27-45BE13065158}"/>
              </a:ext>
            </a:extLst>
          </p:cNvPr>
          <p:cNvSpPr>
            <a:spLocks noGrp="1"/>
          </p:cNvSpPr>
          <p:nvPr>
            <p:ph type="title"/>
          </p:nvPr>
        </p:nvSpPr>
        <p:spPr/>
        <p:txBody>
          <a:bodyPr>
            <a:noAutofit/>
          </a:bodyPr>
          <a:lstStyle/>
          <a:p>
            <a:pPr algn="ctr"/>
            <a:r>
              <a:rPr lang="en-US" altLang="zh-TW" sz="4800" dirty="0">
                <a:latin typeface="Arial" panose="020B0604020202020204" pitchFamily="34" charset="0"/>
                <a:ea typeface="標楷體" pitchFamily="65" charset="-120"/>
                <a:cs typeface="Arial" panose="020B0604020202020204" pitchFamily="34" charset="0"/>
              </a:rPr>
              <a:t>Hakka Studies</a:t>
            </a:r>
            <a:endParaRPr lang="zh-TW" altLang="en-US" sz="4800" dirty="0">
              <a:latin typeface="Arial" panose="020B0604020202020204" pitchFamily="34" charset="0"/>
              <a:cs typeface="Arial" panose="020B0604020202020204" pitchFamily="34" charset="0"/>
            </a:endParaRPr>
          </a:p>
        </p:txBody>
      </p:sp>
      <p:graphicFrame>
        <p:nvGraphicFramePr>
          <p:cNvPr id="2" name="表格 1">
            <a:extLst>
              <a:ext uri="{FF2B5EF4-FFF2-40B4-BE49-F238E27FC236}">
                <a16:creationId xmlns:a16="http://schemas.microsoft.com/office/drawing/2014/main" id="{7EBA9A99-477E-3148-48FB-6A75B2489EB9}"/>
              </a:ext>
            </a:extLst>
          </p:cNvPr>
          <p:cNvGraphicFramePr>
            <a:graphicFrameLocks noGrp="1"/>
          </p:cNvGraphicFramePr>
          <p:nvPr>
            <p:extLst>
              <p:ext uri="{D42A27DB-BD31-4B8C-83A1-F6EECF244321}">
                <p14:modId xmlns:p14="http://schemas.microsoft.com/office/powerpoint/2010/main" val="3990487003"/>
              </p:ext>
            </p:extLst>
          </p:nvPr>
        </p:nvGraphicFramePr>
        <p:xfrm>
          <a:off x="2322129" y="2103437"/>
          <a:ext cx="7974809" cy="1468437"/>
        </p:xfrm>
        <a:graphic>
          <a:graphicData uri="http://schemas.openxmlformats.org/drawingml/2006/table">
            <a:tbl>
              <a:tblPr firstRow="1" bandRow="1">
                <a:tableStyleId>{68D230F3-CF80-4859-8CE7-A43EE81993B5}</a:tableStyleId>
              </a:tblPr>
              <a:tblGrid>
                <a:gridCol w="4465613">
                  <a:extLst>
                    <a:ext uri="{9D8B030D-6E8A-4147-A177-3AD203B41FA5}">
                      <a16:colId xmlns:a16="http://schemas.microsoft.com/office/drawing/2014/main" val="20000"/>
                    </a:ext>
                  </a:extLst>
                </a:gridCol>
                <a:gridCol w="1277563">
                  <a:extLst>
                    <a:ext uri="{9D8B030D-6E8A-4147-A177-3AD203B41FA5}">
                      <a16:colId xmlns:a16="http://schemas.microsoft.com/office/drawing/2014/main" val="20001"/>
                    </a:ext>
                  </a:extLst>
                </a:gridCol>
                <a:gridCol w="1061901">
                  <a:extLst>
                    <a:ext uri="{9D8B030D-6E8A-4147-A177-3AD203B41FA5}">
                      <a16:colId xmlns:a16="http://schemas.microsoft.com/office/drawing/2014/main" val="20002"/>
                    </a:ext>
                  </a:extLst>
                </a:gridCol>
                <a:gridCol w="1169732">
                  <a:extLst>
                    <a:ext uri="{9D8B030D-6E8A-4147-A177-3AD203B41FA5}">
                      <a16:colId xmlns:a16="http://schemas.microsoft.com/office/drawing/2014/main" val="20003"/>
                    </a:ext>
                  </a:extLst>
                </a:gridCol>
              </a:tblGrid>
              <a:tr h="48947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dirty="0">
                        <a:ln>
                          <a:noFill/>
                        </a:ln>
                        <a:solidFill>
                          <a:srgbClr val="000000"/>
                        </a:solidFill>
                        <a:effectLst/>
                        <a:latin typeface="Arial" panose="020B0604020202020204" pitchFamily="34" charset="0"/>
                        <a:ea typeface="Arial Unicode MS" pitchFamily="34" charset="-120"/>
                        <a:cs typeface="Arial" panose="020B0604020202020204" pitchFamily="34" charset="0"/>
                      </a:endParaRPr>
                    </a:p>
                  </a:txBody>
                  <a:tcPr marL="91449" marR="91449" marT="60538" marB="605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Bachelor</a:t>
                      </a:r>
                      <a:endParaRPr kumimoji="0" lang="zh-TW" altLang="en-US" sz="1800" b="0" i="0" u="none" strike="noStrike" cap="none" normalizeH="0" baseline="0" dirty="0">
                        <a:ln>
                          <a:noFill/>
                        </a:ln>
                        <a:solidFill>
                          <a:srgbClr val="000000"/>
                        </a:solidFill>
                        <a:effectLst/>
                        <a:latin typeface="Arial" panose="020B0604020202020204" pitchFamily="34" charset="0"/>
                        <a:ea typeface="Arial Unicode MS" pitchFamily="34" charset="-120"/>
                        <a:cs typeface="Arial" panose="020B0604020202020204" pitchFamily="34" charset="0"/>
                      </a:endParaRPr>
                    </a:p>
                  </a:txBody>
                  <a:tcPr marL="91449" marR="91449" marT="60538" marB="605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Master</a:t>
                      </a:r>
                      <a:endParaRPr kumimoji="0" lang="zh-TW" altLang="en-US" sz="1800" b="0" i="0" u="none" strike="noStrike" cap="none" normalizeH="0" baseline="0" dirty="0">
                        <a:ln>
                          <a:noFill/>
                        </a:ln>
                        <a:solidFill>
                          <a:srgbClr val="000000"/>
                        </a:solidFill>
                        <a:effectLst/>
                        <a:latin typeface="Arial" panose="020B0604020202020204" pitchFamily="34" charset="0"/>
                        <a:ea typeface="Arial Unicode MS" pitchFamily="34" charset="-120"/>
                        <a:cs typeface="Arial" panose="020B0604020202020204" pitchFamily="34" charset="0"/>
                      </a:endParaRPr>
                    </a:p>
                  </a:txBody>
                  <a:tcPr marL="91449" marR="91449" marT="60538" marB="605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a:ln>
                            <a:noFill/>
                          </a:ln>
                          <a:effectLst/>
                          <a:latin typeface="Arial" panose="020B0604020202020204" pitchFamily="34" charset="0"/>
                          <a:cs typeface="Arial" panose="020B0604020202020204" pitchFamily="34" charset="0"/>
                        </a:rPr>
                        <a:t>Doctoral</a:t>
                      </a:r>
                      <a:endParaRPr kumimoji="0" lang="zh-TW" altLang="en-US" sz="1800" b="0" i="0" u="none" strike="noStrike" cap="none" normalizeH="0" baseline="0">
                        <a:ln>
                          <a:noFill/>
                        </a:ln>
                        <a:solidFill>
                          <a:srgbClr val="000000"/>
                        </a:solidFill>
                        <a:effectLst/>
                        <a:latin typeface="Arial" panose="020B0604020202020204" pitchFamily="34" charset="0"/>
                        <a:ea typeface="Arial Unicode MS" pitchFamily="34" charset="-120"/>
                        <a:cs typeface="Arial" panose="020B0604020202020204" pitchFamily="34" charset="0"/>
                      </a:endParaRPr>
                    </a:p>
                  </a:txBody>
                  <a:tcPr marL="91449" marR="91449" marT="60538" marB="60538" horzOverflow="overflow"/>
                </a:tc>
                <a:extLst>
                  <a:ext uri="{0D108BD9-81ED-4DB2-BD59-A6C34878D82A}">
                    <a16:rowId xmlns:a16="http://schemas.microsoft.com/office/drawing/2014/main" val="10000"/>
                  </a:ext>
                </a:extLst>
              </a:tr>
              <a:tr h="4894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Hakka Language and Social Sciences</a:t>
                      </a:r>
                      <a:endParaRPr kumimoji="0" lang="zh-TW" altLang="en-US" sz="1800" b="0" i="0" u="none" strike="noStrike" cap="none" normalizeH="0" baseline="0" dirty="0">
                        <a:ln>
                          <a:noFill/>
                        </a:ln>
                        <a:solidFill>
                          <a:srgbClr val="000000"/>
                        </a:solidFill>
                        <a:effectLst/>
                        <a:latin typeface="Arial" panose="020B0604020202020204" pitchFamily="34" charset="0"/>
                        <a:ea typeface="Arial Unicode MS" pitchFamily="34" charset="-120"/>
                        <a:cs typeface="Arial" panose="020B0604020202020204" pitchFamily="34" charset="0"/>
                      </a:endParaRPr>
                    </a:p>
                  </a:txBody>
                  <a:tcPr marL="91449" marR="91449" marT="60538" marB="605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 </a:t>
                      </a:r>
                      <a:endParaRPr kumimoji="0" lang="zh-TW" altLang="en-US" sz="1800" b="0" i="0" u="none" strike="noStrike" cap="none" normalizeH="0" baseline="0" dirty="0">
                        <a:ln>
                          <a:noFill/>
                        </a:ln>
                        <a:solidFill>
                          <a:srgbClr val="000000"/>
                        </a:solidFill>
                        <a:effectLst/>
                        <a:latin typeface="Arial" panose="020B0604020202020204" pitchFamily="34" charset="0"/>
                        <a:ea typeface="Arial Unicode MS" pitchFamily="34" charset="-120"/>
                        <a:cs typeface="Arial" panose="020B0604020202020204" pitchFamily="34" charset="0"/>
                      </a:endParaRPr>
                    </a:p>
                  </a:txBody>
                  <a:tcPr marL="91449" marR="91449" marT="60538" marB="605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rgbClr val="000000"/>
                        </a:solidFill>
                        <a:effectLst/>
                        <a:latin typeface="Arial" panose="020B0604020202020204" pitchFamily="34" charset="0"/>
                        <a:ea typeface="Arial Unicode MS" pitchFamily="34" charset="-120"/>
                        <a:cs typeface="Arial" panose="020B0604020202020204" pitchFamily="34" charset="0"/>
                        <a:sym typeface="Wingdings" pitchFamily="2" charset="2"/>
                      </a:endParaRPr>
                    </a:p>
                  </a:txBody>
                  <a:tcPr marL="91449" marR="91449" marT="60538" marB="605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rgbClr val="000000"/>
                        </a:solidFill>
                        <a:effectLst/>
                        <a:latin typeface="Arial" panose="020B0604020202020204" pitchFamily="34" charset="0"/>
                        <a:ea typeface="Arial Unicode MS" pitchFamily="34" charset="-120"/>
                        <a:cs typeface="Arial" panose="020B0604020202020204" pitchFamily="34" charset="0"/>
                        <a:sym typeface="Wingdings" pitchFamily="2" charset="2"/>
                      </a:endParaRPr>
                    </a:p>
                  </a:txBody>
                  <a:tcPr marL="91449" marR="91449" marT="60538" marB="60538" horzOverflow="overflow"/>
                </a:tc>
                <a:extLst>
                  <a:ext uri="{0D108BD9-81ED-4DB2-BD59-A6C34878D82A}">
                    <a16:rowId xmlns:a16="http://schemas.microsoft.com/office/drawing/2014/main" val="10001"/>
                  </a:ext>
                </a:extLst>
              </a:tr>
              <a:tr h="4894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Law and Government</a:t>
                      </a:r>
                      <a:endParaRPr kumimoji="0" lang="zh-TW" altLang="en-US" sz="1800" b="0" i="0" u="none" strike="noStrike" cap="none" normalizeH="0" baseline="0" dirty="0">
                        <a:ln>
                          <a:noFill/>
                        </a:ln>
                        <a:solidFill>
                          <a:srgbClr val="000000"/>
                        </a:solidFill>
                        <a:effectLst/>
                        <a:latin typeface="Arial" panose="020B0604020202020204" pitchFamily="34" charset="0"/>
                        <a:ea typeface="Arial Unicode MS" pitchFamily="34" charset="-120"/>
                        <a:cs typeface="Arial" panose="020B0604020202020204" pitchFamily="34" charset="0"/>
                      </a:endParaRPr>
                    </a:p>
                  </a:txBody>
                  <a:tcPr marL="91449" marR="91449" marT="60538" marB="605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 </a:t>
                      </a:r>
                      <a:endParaRPr kumimoji="0" lang="zh-TW" altLang="en-US" sz="1800" b="0" i="0" u="none" strike="noStrike" cap="none" normalizeH="0" baseline="0" dirty="0">
                        <a:ln>
                          <a:noFill/>
                        </a:ln>
                        <a:solidFill>
                          <a:srgbClr val="000000"/>
                        </a:solidFill>
                        <a:effectLst/>
                        <a:latin typeface="Arial" panose="020B0604020202020204" pitchFamily="34" charset="0"/>
                        <a:ea typeface="Arial Unicode MS" pitchFamily="34" charset="-120"/>
                        <a:cs typeface="Arial" panose="020B0604020202020204" pitchFamily="34" charset="0"/>
                      </a:endParaRPr>
                    </a:p>
                  </a:txBody>
                  <a:tcPr marL="91449" marR="91449" marT="60538" marB="605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rgbClr val="000000"/>
                        </a:solidFill>
                        <a:effectLst/>
                        <a:latin typeface="Arial" panose="020B0604020202020204" pitchFamily="34" charset="0"/>
                        <a:ea typeface="Arial Unicode MS" pitchFamily="34" charset="-120"/>
                        <a:cs typeface="Arial" panose="020B0604020202020204" pitchFamily="34" charset="0"/>
                      </a:endParaRPr>
                    </a:p>
                  </a:txBody>
                  <a:tcPr marL="91449" marR="91449" marT="60538" marB="6053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 </a:t>
                      </a:r>
                      <a:endParaRPr kumimoji="0" lang="zh-TW" altLang="en-US" sz="1800" b="0" i="0" u="none" strike="noStrike" cap="none" normalizeH="0" baseline="0" dirty="0">
                        <a:ln>
                          <a:noFill/>
                        </a:ln>
                        <a:solidFill>
                          <a:srgbClr val="000000"/>
                        </a:solidFill>
                        <a:effectLst/>
                        <a:latin typeface="Arial" panose="020B0604020202020204" pitchFamily="34" charset="0"/>
                        <a:ea typeface="Arial Unicode MS" pitchFamily="34" charset="-120"/>
                        <a:cs typeface="Arial" panose="020B0604020202020204" pitchFamily="34" charset="0"/>
                      </a:endParaRPr>
                    </a:p>
                  </a:txBody>
                  <a:tcPr marL="91449" marR="91449" marT="60538" marB="60538" horzOverflow="overflow"/>
                </a:tc>
                <a:extLst>
                  <a:ext uri="{0D108BD9-81ED-4DB2-BD59-A6C34878D82A}">
                    <a16:rowId xmlns:a16="http://schemas.microsoft.com/office/drawing/2014/main" val="10002"/>
                  </a:ext>
                </a:extLst>
              </a:tr>
            </a:tbl>
          </a:graphicData>
        </a:graphic>
      </p:graphicFrame>
      <p:pic>
        <p:nvPicPr>
          <p:cNvPr id="3" name="圖片 2" descr="IMG_9926.jpg">
            <a:extLst>
              <a:ext uri="{FF2B5EF4-FFF2-40B4-BE49-F238E27FC236}">
                <a16:creationId xmlns:a16="http://schemas.microsoft.com/office/drawing/2014/main" id="{78669584-C24E-F6AB-0F01-A2E17C6876A0}"/>
              </a:ext>
            </a:extLst>
          </p:cNvPr>
          <p:cNvPicPr>
            <a:picLocks noChangeAspect="1"/>
          </p:cNvPicPr>
          <p:nvPr/>
        </p:nvPicPr>
        <p:blipFill>
          <a:blip r:embed="rId2" cstate="print"/>
          <a:srcRect t="23029" b="21429"/>
          <a:stretch>
            <a:fillRect/>
          </a:stretch>
        </p:blipFill>
        <p:spPr>
          <a:xfrm>
            <a:off x="6854160" y="3826020"/>
            <a:ext cx="2597432" cy="2163300"/>
          </a:xfrm>
          <a:prstGeom prst="rect">
            <a:avLst/>
          </a:prstGeom>
          <a:ln>
            <a:noFill/>
          </a:ln>
          <a:effectLst>
            <a:softEdge rad="112500"/>
          </a:effectLst>
        </p:spPr>
      </p:pic>
    </p:spTree>
    <p:extLst>
      <p:ext uri="{BB962C8B-B14F-4D97-AF65-F5344CB8AC3E}">
        <p14:creationId xmlns:p14="http://schemas.microsoft.com/office/powerpoint/2010/main" val="2777406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0740E73F-2221-451C-A246-BF6BBC186758}"/>
              </a:ext>
            </a:extLst>
          </p:cNvPr>
          <p:cNvSpPr>
            <a:spLocks noGrp="1"/>
          </p:cNvSpPr>
          <p:nvPr>
            <p:ph sz="quarter" idx="10"/>
          </p:nvPr>
        </p:nvSpPr>
        <p:spPr>
          <a:xfrm>
            <a:off x="1676158" y="1982961"/>
            <a:ext cx="4928369" cy="519203"/>
          </a:xfrm>
        </p:spPr>
        <p:txBody>
          <a:bodyPr/>
          <a:lstStyle/>
          <a:p>
            <a:pPr marL="0" indent="0">
              <a:buNone/>
            </a:pPr>
            <a:r>
              <a:rPr lang="en-US" altLang="zh-TW" dirty="0">
                <a:latin typeface="Arial" panose="020B0604020202020204" pitchFamily="34" charset="0"/>
                <a:cs typeface="Arial" panose="020B0604020202020204" pitchFamily="34" charset="0"/>
              </a:rPr>
              <a:t>Introduction of Taiwan</a:t>
            </a:r>
            <a:endParaRPr lang="zh-TW" altLang="en-US" dirty="0">
              <a:latin typeface="Arial" panose="020B0604020202020204" pitchFamily="34" charset="0"/>
              <a:cs typeface="Arial" panose="020B0604020202020204" pitchFamily="34" charset="0"/>
            </a:endParaRPr>
          </a:p>
        </p:txBody>
      </p:sp>
      <p:grpSp>
        <p:nvGrpSpPr>
          <p:cNvPr id="7" name="群組 6">
            <a:extLst>
              <a:ext uri="{FF2B5EF4-FFF2-40B4-BE49-F238E27FC236}">
                <a16:creationId xmlns:a16="http://schemas.microsoft.com/office/drawing/2014/main" id="{F6DCC828-EB71-4A65-9B0C-2359D9EFB2B2}"/>
              </a:ext>
            </a:extLst>
          </p:cNvPr>
          <p:cNvGrpSpPr/>
          <p:nvPr/>
        </p:nvGrpSpPr>
        <p:grpSpPr>
          <a:xfrm>
            <a:off x="523546" y="1884363"/>
            <a:ext cx="841264" cy="716400"/>
            <a:chOff x="392917" y="1961667"/>
            <a:chExt cx="841264" cy="716400"/>
          </a:xfrm>
        </p:grpSpPr>
        <p:sp>
          <p:nvSpPr>
            <p:cNvPr id="5" name="TextBox 5">
              <a:extLst>
                <a:ext uri="{FF2B5EF4-FFF2-40B4-BE49-F238E27FC236}">
                  <a16:creationId xmlns:a16="http://schemas.microsoft.com/office/drawing/2014/main" id="{E0F984E2-DA49-4BA3-ACD9-34D63CBC6B5B}"/>
                </a:ext>
              </a:extLst>
            </p:cNvPr>
            <p:cNvSpPr txBox="1"/>
            <p:nvPr/>
          </p:nvSpPr>
          <p:spPr>
            <a:xfrm>
              <a:off x="392917" y="2087877"/>
              <a:ext cx="542727" cy="463980"/>
            </a:xfrm>
            <a:prstGeom prst="rect">
              <a:avLst/>
            </a:prstGeom>
            <a:solidFill>
              <a:schemeClr val="accent4">
                <a:lumMod val="50000"/>
              </a:schemeClr>
            </a:solidFill>
            <a:ln>
              <a:noFill/>
            </a:ln>
          </p:spPr>
          <p:txBody>
            <a:bodyPr wrap="none" lIns="87764" tIns="43882" rIns="87764" bIns="43882" rtlCol="0" anchor="ctr" anchorCtr="1">
              <a:spAutoFit/>
            </a:bodyPr>
            <a:lstStyle/>
            <a:p>
              <a:pPr marL="0" marR="0" lvl="0" indent="0" algn="ctr" defTabSz="914400" eaLnBrk="1" fontAlgn="base" latinLnBrk="0" hangingPunct="1">
                <a:lnSpc>
                  <a:spcPct val="110000"/>
                </a:lnSpc>
                <a:spcBef>
                  <a:spcPct val="0"/>
                </a:spcBef>
                <a:spcAft>
                  <a:spcPct val="0"/>
                </a:spcAft>
                <a:buClrTx/>
                <a:buSzTx/>
                <a:buFontTx/>
                <a:buNone/>
                <a:tabLst/>
                <a:defRPr/>
              </a:pPr>
              <a:r>
                <a:rPr kumimoji="0" lang="en-US" altLang="zh-CN" sz="2400" b="1" i="0" u="none" strike="noStrike" kern="0" cap="none" spc="0" normalizeH="0" baseline="0" noProof="0" dirty="0">
                  <a:ln w="28575">
                    <a:noFill/>
                    <a:prstDash val="solid"/>
                  </a:ln>
                  <a:solidFill>
                    <a:schemeClr val="bg1"/>
                  </a:solidFill>
                  <a:effectLst/>
                  <a:uLnTx/>
                  <a:uFillTx/>
                  <a:latin typeface="微軟正黑體" panose="020B0604030504040204" pitchFamily="34" charset="-120"/>
                  <a:ea typeface="微軟正黑體" panose="020B0604030504040204" pitchFamily="34" charset="-120"/>
                </a:rPr>
                <a:t>01</a:t>
              </a:r>
              <a:endParaRPr kumimoji="0" lang="zh-CN" altLang="en-US" sz="2400" b="1" i="0" u="none" strike="noStrike" kern="0" cap="none" spc="0" normalizeH="0" baseline="0" noProof="0" dirty="0">
                <a:ln w="28575">
                  <a:noFill/>
                  <a:prstDash val="solid"/>
                </a:ln>
                <a:solidFill>
                  <a:schemeClr val="bg1"/>
                </a:solidFill>
                <a:effectLst/>
                <a:uLnTx/>
                <a:uFillTx/>
                <a:latin typeface="微軟正黑體" panose="020B0604030504040204" pitchFamily="34" charset="-120"/>
                <a:ea typeface="微軟正黑體" panose="020B0604030504040204" pitchFamily="34" charset="-120"/>
              </a:endParaRPr>
            </a:p>
          </p:txBody>
        </p:sp>
        <p:sp>
          <p:nvSpPr>
            <p:cNvPr id="6" name="图文框 1">
              <a:extLst>
                <a:ext uri="{FF2B5EF4-FFF2-40B4-BE49-F238E27FC236}">
                  <a16:creationId xmlns:a16="http://schemas.microsoft.com/office/drawing/2014/main" id="{C8917A14-72A7-48D5-81F5-2F7976FD50A0}"/>
                </a:ext>
              </a:extLst>
            </p:cNvPr>
            <p:cNvSpPr>
              <a:spLocks noChangeAspect="1"/>
            </p:cNvSpPr>
            <p:nvPr/>
          </p:nvSpPr>
          <p:spPr>
            <a:xfrm>
              <a:off x="637106" y="1961667"/>
              <a:ext cx="597075" cy="716400"/>
            </a:xfrm>
            <a:custGeom>
              <a:avLst/>
              <a:gdLst/>
              <a:ahLst/>
              <a:cxnLst/>
              <a:rect l="l" t="t" r="r" b="b"/>
              <a:pathLst>
                <a:path w="3600000" h="3960440">
                  <a:moveTo>
                    <a:pt x="0" y="0"/>
                  </a:moveTo>
                  <a:lnTo>
                    <a:pt x="3600000" y="0"/>
                  </a:lnTo>
                  <a:lnTo>
                    <a:pt x="3600000" y="3960440"/>
                  </a:lnTo>
                  <a:lnTo>
                    <a:pt x="0" y="3960440"/>
                  </a:lnTo>
                  <a:lnTo>
                    <a:pt x="0" y="2988332"/>
                  </a:lnTo>
                  <a:lnTo>
                    <a:pt x="91440" y="2988332"/>
                  </a:lnTo>
                  <a:lnTo>
                    <a:pt x="91440" y="3869000"/>
                  </a:lnTo>
                  <a:lnTo>
                    <a:pt x="3508560" y="3869000"/>
                  </a:lnTo>
                  <a:lnTo>
                    <a:pt x="3508560" y="91440"/>
                  </a:lnTo>
                  <a:lnTo>
                    <a:pt x="91440" y="91440"/>
                  </a:lnTo>
                  <a:lnTo>
                    <a:pt x="91440" y="972108"/>
                  </a:lnTo>
                  <a:lnTo>
                    <a:pt x="0" y="972108"/>
                  </a:lnTo>
                  <a:close/>
                </a:path>
              </a:pathLst>
            </a:custGeom>
            <a:solidFill>
              <a:srgbClr val="D2A30A"/>
            </a:solidFill>
            <a:ln w="25400" cap="flat" cmpd="sng" algn="ctr">
              <a:solidFill>
                <a:schemeClr val="accent4">
                  <a:lumMod val="5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6600" b="0" i="0" u="none" strike="noStrike" kern="0" cap="none" spc="0" normalizeH="0" baseline="0" noProof="0">
                <a:ln>
                  <a:noFill/>
                </a:ln>
                <a:solidFill>
                  <a:srgbClr val="31394E"/>
                </a:solidFill>
                <a:effectLst/>
                <a:uLnTx/>
                <a:uFillTx/>
                <a:latin typeface="思源黑体 Light"/>
                <a:cs typeface="+mn-cs"/>
              </a:endParaRPr>
            </a:p>
          </p:txBody>
        </p:sp>
      </p:grpSp>
      <p:sp>
        <p:nvSpPr>
          <p:cNvPr id="8" name="內容版面配置區 2">
            <a:extLst>
              <a:ext uri="{FF2B5EF4-FFF2-40B4-BE49-F238E27FC236}">
                <a16:creationId xmlns:a16="http://schemas.microsoft.com/office/drawing/2014/main" id="{AAB50E53-D2C1-4EE4-B68F-FD8F2F526565}"/>
              </a:ext>
            </a:extLst>
          </p:cNvPr>
          <p:cNvSpPr txBox="1">
            <a:spLocks/>
          </p:cNvSpPr>
          <p:nvPr/>
        </p:nvSpPr>
        <p:spPr>
          <a:xfrm>
            <a:off x="1676158" y="2946477"/>
            <a:ext cx="4928369" cy="5192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dirty="0">
                <a:latin typeface="Arial" panose="020B0604020202020204" pitchFamily="34" charset="0"/>
                <a:cs typeface="Arial" panose="020B0604020202020204" pitchFamily="34" charset="0"/>
              </a:rPr>
              <a:t>NCU Introduction</a:t>
            </a:r>
            <a:endParaRPr lang="zh-TW" altLang="en-US" dirty="0">
              <a:latin typeface="Arial" panose="020B0604020202020204" pitchFamily="34" charset="0"/>
              <a:cs typeface="Arial" panose="020B0604020202020204" pitchFamily="34" charset="0"/>
            </a:endParaRPr>
          </a:p>
        </p:txBody>
      </p:sp>
      <p:grpSp>
        <p:nvGrpSpPr>
          <p:cNvPr id="9" name="群組 8">
            <a:extLst>
              <a:ext uri="{FF2B5EF4-FFF2-40B4-BE49-F238E27FC236}">
                <a16:creationId xmlns:a16="http://schemas.microsoft.com/office/drawing/2014/main" id="{1865AD2E-DBA0-4CFE-BB11-5CE044C16966}"/>
              </a:ext>
            </a:extLst>
          </p:cNvPr>
          <p:cNvGrpSpPr/>
          <p:nvPr/>
        </p:nvGrpSpPr>
        <p:grpSpPr>
          <a:xfrm>
            <a:off x="523546" y="2847879"/>
            <a:ext cx="841264" cy="716400"/>
            <a:chOff x="392917" y="1961667"/>
            <a:chExt cx="841264" cy="716400"/>
          </a:xfrm>
        </p:grpSpPr>
        <p:sp>
          <p:nvSpPr>
            <p:cNvPr id="10" name="TextBox 5">
              <a:extLst>
                <a:ext uri="{FF2B5EF4-FFF2-40B4-BE49-F238E27FC236}">
                  <a16:creationId xmlns:a16="http://schemas.microsoft.com/office/drawing/2014/main" id="{BE336C94-3D78-45B4-AADF-D2F1AFFCA772}"/>
                </a:ext>
              </a:extLst>
            </p:cNvPr>
            <p:cNvSpPr txBox="1"/>
            <p:nvPr/>
          </p:nvSpPr>
          <p:spPr>
            <a:xfrm>
              <a:off x="392917" y="2087877"/>
              <a:ext cx="542727" cy="463980"/>
            </a:xfrm>
            <a:prstGeom prst="rect">
              <a:avLst/>
            </a:prstGeom>
            <a:solidFill>
              <a:schemeClr val="accent4">
                <a:lumMod val="50000"/>
              </a:schemeClr>
            </a:solidFill>
            <a:ln>
              <a:noFill/>
            </a:ln>
          </p:spPr>
          <p:txBody>
            <a:bodyPr wrap="none" lIns="87764" tIns="43882" rIns="87764" bIns="43882" rtlCol="0" anchor="ctr" anchorCtr="1">
              <a:spAutoFit/>
            </a:bodyPr>
            <a:lstStyle/>
            <a:p>
              <a:pPr marL="0" marR="0" lvl="0" indent="0" algn="ctr" defTabSz="914400" eaLnBrk="1" fontAlgn="base" latinLnBrk="0" hangingPunct="1">
                <a:lnSpc>
                  <a:spcPct val="110000"/>
                </a:lnSpc>
                <a:spcBef>
                  <a:spcPct val="0"/>
                </a:spcBef>
                <a:spcAft>
                  <a:spcPct val="0"/>
                </a:spcAft>
                <a:buClrTx/>
                <a:buSzTx/>
                <a:buFontTx/>
                <a:buNone/>
                <a:tabLst/>
                <a:defRPr/>
              </a:pPr>
              <a:r>
                <a:rPr kumimoji="0" lang="en-US" altLang="zh-CN" sz="2400" b="1" i="0" u="none" strike="noStrike" kern="0" cap="none" spc="0" normalizeH="0" baseline="0" noProof="0" dirty="0">
                  <a:ln w="28575">
                    <a:noFill/>
                    <a:prstDash val="solid"/>
                  </a:ln>
                  <a:solidFill>
                    <a:schemeClr val="bg1"/>
                  </a:solidFill>
                  <a:effectLst/>
                  <a:uLnTx/>
                  <a:uFillTx/>
                  <a:latin typeface="微軟正黑體" panose="020B0604030504040204" pitchFamily="34" charset="-120"/>
                  <a:ea typeface="微軟正黑體" panose="020B0604030504040204" pitchFamily="34" charset="-120"/>
                </a:rPr>
                <a:t>02</a:t>
              </a:r>
              <a:endParaRPr kumimoji="0" lang="zh-CN" altLang="en-US" sz="2400" b="1" i="0" u="none" strike="noStrike" kern="0" cap="none" spc="0" normalizeH="0" baseline="0" noProof="0" dirty="0">
                <a:ln w="28575">
                  <a:noFill/>
                  <a:prstDash val="solid"/>
                </a:ln>
                <a:solidFill>
                  <a:schemeClr val="bg1"/>
                </a:solidFill>
                <a:effectLst/>
                <a:uLnTx/>
                <a:uFillTx/>
                <a:latin typeface="微軟正黑體" panose="020B0604030504040204" pitchFamily="34" charset="-120"/>
                <a:ea typeface="微軟正黑體" panose="020B0604030504040204" pitchFamily="34" charset="-120"/>
              </a:endParaRPr>
            </a:p>
          </p:txBody>
        </p:sp>
        <p:sp>
          <p:nvSpPr>
            <p:cNvPr id="11" name="图文框 1">
              <a:extLst>
                <a:ext uri="{FF2B5EF4-FFF2-40B4-BE49-F238E27FC236}">
                  <a16:creationId xmlns:a16="http://schemas.microsoft.com/office/drawing/2014/main" id="{838BF548-800C-4E58-9CC8-5B8BF7DB0D58}"/>
                </a:ext>
              </a:extLst>
            </p:cNvPr>
            <p:cNvSpPr>
              <a:spLocks noChangeAspect="1"/>
            </p:cNvSpPr>
            <p:nvPr/>
          </p:nvSpPr>
          <p:spPr>
            <a:xfrm>
              <a:off x="637106" y="1961667"/>
              <a:ext cx="597075" cy="716400"/>
            </a:xfrm>
            <a:custGeom>
              <a:avLst/>
              <a:gdLst/>
              <a:ahLst/>
              <a:cxnLst/>
              <a:rect l="l" t="t" r="r" b="b"/>
              <a:pathLst>
                <a:path w="3600000" h="3960440">
                  <a:moveTo>
                    <a:pt x="0" y="0"/>
                  </a:moveTo>
                  <a:lnTo>
                    <a:pt x="3600000" y="0"/>
                  </a:lnTo>
                  <a:lnTo>
                    <a:pt x="3600000" y="3960440"/>
                  </a:lnTo>
                  <a:lnTo>
                    <a:pt x="0" y="3960440"/>
                  </a:lnTo>
                  <a:lnTo>
                    <a:pt x="0" y="2988332"/>
                  </a:lnTo>
                  <a:lnTo>
                    <a:pt x="91440" y="2988332"/>
                  </a:lnTo>
                  <a:lnTo>
                    <a:pt x="91440" y="3869000"/>
                  </a:lnTo>
                  <a:lnTo>
                    <a:pt x="3508560" y="3869000"/>
                  </a:lnTo>
                  <a:lnTo>
                    <a:pt x="3508560" y="91440"/>
                  </a:lnTo>
                  <a:lnTo>
                    <a:pt x="91440" y="91440"/>
                  </a:lnTo>
                  <a:lnTo>
                    <a:pt x="91440" y="972108"/>
                  </a:lnTo>
                  <a:lnTo>
                    <a:pt x="0" y="972108"/>
                  </a:lnTo>
                  <a:close/>
                </a:path>
              </a:pathLst>
            </a:custGeom>
            <a:solidFill>
              <a:srgbClr val="D2A30A"/>
            </a:solidFill>
            <a:ln w="25400" cap="flat" cmpd="sng" algn="ctr">
              <a:solidFill>
                <a:schemeClr val="accent4">
                  <a:lumMod val="5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6600" b="0" i="0" u="none" strike="noStrike" kern="0" cap="none" spc="0" normalizeH="0" baseline="0" noProof="0">
                <a:ln>
                  <a:noFill/>
                </a:ln>
                <a:solidFill>
                  <a:srgbClr val="31394E"/>
                </a:solidFill>
                <a:effectLst/>
                <a:uLnTx/>
                <a:uFillTx/>
                <a:latin typeface="思源黑体 Light"/>
                <a:cs typeface="+mn-cs"/>
              </a:endParaRPr>
            </a:p>
          </p:txBody>
        </p:sp>
      </p:grpSp>
      <p:sp>
        <p:nvSpPr>
          <p:cNvPr id="12" name="內容版面配置區 2">
            <a:extLst>
              <a:ext uri="{FF2B5EF4-FFF2-40B4-BE49-F238E27FC236}">
                <a16:creationId xmlns:a16="http://schemas.microsoft.com/office/drawing/2014/main" id="{CF9F6ADA-8F8B-4644-9A17-00EE1826F889}"/>
              </a:ext>
            </a:extLst>
          </p:cNvPr>
          <p:cNvSpPr txBox="1">
            <a:spLocks/>
          </p:cNvSpPr>
          <p:nvPr/>
        </p:nvSpPr>
        <p:spPr>
          <a:xfrm>
            <a:off x="1676158" y="3909993"/>
            <a:ext cx="6967099" cy="6178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dirty="0">
                <a:latin typeface="Arial" panose="020B0604020202020204" pitchFamily="34" charset="0"/>
                <a:cs typeface="Arial" panose="020B0604020202020204" pitchFamily="34" charset="0"/>
              </a:rPr>
              <a:t>NCU International Exchange Program</a:t>
            </a:r>
            <a:endParaRPr lang="zh-TW" altLang="en-US" dirty="0"/>
          </a:p>
        </p:txBody>
      </p:sp>
      <p:grpSp>
        <p:nvGrpSpPr>
          <p:cNvPr id="13" name="群組 12">
            <a:extLst>
              <a:ext uri="{FF2B5EF4-FFF2-40B4-BE49-F238E27FC236}">
                <a16:creationId xmlns:a16="http://schemas.microsoft.com/office/drawing/2014/main" id="{C0390D47-0C62-4233-AC3B-AFA573216315}"/>
              </a:ext>
            </a:extLst>
          </p:cNvPr>
          <p:cNvGrpSpPr/>
          <p:nvPr/>
        </p:nvGrpSpPr>
        <p:grpSpPr>
          <a:xfrm>
            <a:off x="523546" y="3811395"/>
            <a:ext cx="841264" cy="716400"/>
            <a:chOff x="392917" y="1961667"/>
            <a:chExt cx="841264" cy="716400"/>
          </a:xfrm>
        </p:grpSpPr>
        <p:sp>
          <p:nvSpPr>
            <p:cNvPr id="14" name="TextBox 5">
              <a:extLst>
                <a:ext uri="{FF2B5EF4-FFF2-40B4-BE49-F238E27FC236}">
                  <a16:creationId xmlns:a16="http://schemas.microsoft.com/office/drawing/2014/main" id="{36565232-54B2-4F81-BAFF-E8ED0FA66F74}"/>
                </a:ext>
              </a:extLst>
            </p:cNvPr>
            <p:cNvSpPr txBox="1"/>
            <p:nvPr/>
          </p:nvSpPr>
          <p:spPr>
            <a:xfrm>
              <a:off x="392917" y="2087877"/>
              <a:ext cx="542727" cy="463980"/>
            </a:xfrm>
            <a:prstGeom prst="rect">
              <a:avLst/>
            </a:prstGeom>
            <a:solidFill>
              <a:schemeClr val="accent4">
                <a:lumMod val="50000"/>
              </a:schemeClr>
            </a:solidFill>
            <a:ln>
              <a:noFill/>
            </a:ln>
          </p:spPr>
          <p:txBody>
            <a:bodyPr wrap="none" lIns="87764" tIns="43882" rIns="87764" bIns="43882" rtlCol="0" anchor="ctr" anchorCtr="1">
              <a:spAutoFit/>
            </a:bodyPr>
            <a:lstStyle/>
            <a:p>
              <a:pPr marL="0" marR="0" lvl="0" indent="0" algn="ctr" defTabSz="914400" eaLnBrk="1" fontAlgn="base" latinLnBrk="0" hangingPunct="1">
                <a:lnSpc>
                  <a:spcPct val="110000"/>
                </a:lnSpc>
                <a:spcBef>
                  <a:spcPct val="0"/>
                </a:spcBef>
                <a:spcAft>
                  <a:spcPct val="0"/>
                </a:spcAft>
                <a:buClrTx/>
                <a:buSzTx/>
                <a:buFontTx/>
                <a:buNone/>
                <a:tabLst/>
                <a:defRPr/>
              </a:pPr>
              <a:r>
                <a:rPr kumimoji="0" lang="en-US" altLang="zh-CN" sz="2400" b="1" i="0" u="none" strike="noStrike" kern="0" cap="none" spc="0" normalizeH="0" baseline="0" noProof="0" dirty="0">
                  <a:ln w="28575">
                    <a:noFill/>
                    <a:prstDash val="solid"/>
                  </a:ln>
                  <a:solidFill>
                    <a:schemeClr val="bg1"/>
                  </a:solidFill>
                  <a:effectLst/>
                  <a:uLnTx/>
                  <a:uFillTx/>
                  <a:latin typeface="微軟正黑體" panose="020B0604030504040204" pitchFamily="34" charset="-120"/>
                  <a:ea typeface="微軟正黑體" panose="020B0604030504040204" pitchFamily="34" charset="-120"/>
                </a:rPr>
                <a:t>03</a:t>
              </a:r>
              <a:endParaRPr kumimoji="0" lang="zh-CN" altLang="en-US" sz="2400" b="1" i="0" u="none" strike="noStrike" kern="0" cap="none" spc="0" normalizeH="0" baseline="0" noProof="0" dirty="0">
                <a:ln w="28575">
                  <a:noFill/>
                  <a:prstDash val="solid"/>
                </a:ln>
                <a:solidFill>
                  <a:schemeClr val="bg1"/>
                </a:solidFill>
                <a:effectLst/>
                <a:uLnTx/>
                <a:uFillTx/>
                <a:latin typeface="微軟正黑體" panose="020B0604030504040204" pitchFamily="34" charset="-120"/>
                <a:ea typeface="微軟正黑體" panose="020B0604030504040204" pitchFamily="34" charset="-120"/>
              </a:endParaRPr>
            </a:p>
          </p:txBody>
        </p:sp>
        <p:sp>
          <p:nvSpPr>
            <p:cNvPr id="15" name="图文框 1">
              <a:extLst>
                <a:ext uri="{FF2B5EF4-FFF2-40B4-BE49-F238E27FC236}">
                  <a16:creationId xmlns:a16="http://schemas.microsoft.com/office/drawing/2014/main" id="{8C0D93B5-A357-442C-82AA-6B8FCC8208D1}"/>
                </a:ext>
              </a:extLst>
            </p:cNvPr>
            <p:cNvSpPr>
              <a:spLocks noChangeAspect="1"/>
            </p:cNvSpPr>
            <p:nvPr/>
          </p:nvSpPr>
          <p:spPr>
            <a:xfrm>
              <a:off x="637106" y="1961667"/>
              <a:ext cx="597075" cy="716400"/>
            </a:xfrm>
            <a:custGeom>
              <a:avLst/>
              <a:gdLst/>
              <a:ahLst/>
              <a:cxnLst/>
              <a:rect l="l" t="t" r="r" b="b"/>
              <a:pathLst>
                <a:path w="3600000" h="3960440">
                  <a:moveTo>
                    <a:pt x="0" y="0"/>
                  </a:moveTo>
                  <a:lnTo>
                    <a:pt x="3600000" y="0"/>
                  </a:lnTo>
                  <a:lnTo>
                    <a:pt x="3600000" y="3960440"/>
                  </a:lnTo>
                  <a:lnTo>
                    <a:pt x="0" y="3960440"/>
                  </a:lnTo>
                  <a:lnTo>
                    <a:pt x="0" y="2988332"/>
                  </a:lnTo>
                  <a:lnTo>
                    <a:pt x="91440" y="2988332"/>
                  </a:lnTo>
                  <a:lnTo>
                    <a:pt x="91440" y="3869000"/>
                  </a:lnTo>
                  <a:lnTo>
                    <a:pt x="3508560" y="3869000"/>
                  </a:lnTo>
                  <a:lnTo>
                    <a:pt x="3508560" y="91440"/>
                  </a:lnTo>
                  <a:lnTo>
                    <a:pt x="91440" y="91440"/>
                  </a:lnTo>
                  <a:lnTo>
                    <a:pt x="91440" y="972108"/>
                  </a:lnTo>
                  <a:lnTo>
                    <a:pt x="0" y="972108"/>
                  </a:lnTo>
                  <a:close/>
                </a:path>
              </a:pathLst>
            </a:custGeom>
            <a:solidFill>
              <a:srgbClr val="D2A30A"/>
            </a:solidFill>
            <a:ln w="25400" cap="flat" cmpd="sng" algn="ctr">
              <a:solidFill>
                <a:schemeClr val="accent4">
                  <a:lumMod val="5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6600" b="0" i="0" u="none" strike="noStrike" kern="0" cap="none" spc="0" normalizeH="0" baseline="0" noProof="0">
                <a:ln>
                  <a:noFill/>
                </a:ln>
                <a:solidFill>
                  <a:srgbClr val="31394E"/>
                </a:solidFill>
                <a:effectLst/>
                <a:uLnTx/>
                <a:uFillTx/>
                <a:latin typeface="思源黑体 Light"/>
                <a:cs typeface="+mn-cs"/>
              </a:endParaRPr>
            </a:p>
          </p:txBody>
        </p:sp>
      </p:grpSp>
      <p:pic>
        <p:nvPicPr>
          <p:cNvPr id="17" name="圖片 16">
            <a:extLst>
              <a:ext uri="{FF2B5EF4-FFF2-40B4-BE49-F238E27FC236}">
                <a16:creationId xmlns:a16="http://schemas.microsoft.com/office/drawing/2014/main" id="{05F17C21-F1DE-67CB-F686-92C3A9C4BA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0172" y="4883976"/>
            <a:ext cx="2433041" cy="1800000"/>
          </a:xfrm>
          <a:prstGeom prst="rect">
            <a:avLst/>
          </a:prstGeom>
          <a:ln>
            <a:noFill/>
          </a:ln>
          <a:effectLst>
            <a:softEdge rad="112500"/>
          </a:effectLst>
        </p:spPr>
      </p:pic>
      <p:pic>
        <p:nvPicPr>
          <p:cNvPr id="18" name="圖片 17">
            <a:extLst>
              <a:ext uri="{FF2B5EF4-FFF2-40B4-BE49-F238E27FC236}">
                <a16:creationId xmlns:a16="http://schemas.microsoft.com/office/drawing/2014/main" id="{B1BA8FD7-908B-25EF-35DF-E1FB7AD6D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3600" y="4873508"/>
            <a:ext cx="2699157" cy="1800000"/>
          </a:xfrm>
          <a:prstGeom prst="rect">
            <a:avLst/>
          </a:prstGeom>
          <a:ln>
            <a:noFill/>
          </a:ln>
          <a:effectLst>
            <a:softEdge rad="112500"/>
          </a:effectLst>
        </p:spPr>
      </p:pic>
    </p:spTree>
    <p:extLst>
      <p:ext uri="{BB962C8B-B14F-4D97-AF65-F5344CB8AC3E}">
        <p14:creationId xmlns:p14="http://schemas.microsoft.com/office/powerpoint/2010/main" val="1347876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50234855-3EF2-04FB-4D27-45BE13065158}"/>
              </a:ext>
            </a:extLst>
          </p:cNvPr>
          <p:cNvSpPr>
            <a:spLocks noGrp="1"/>
          </p:cNvSpPr>
          <p:nvPr>
            <p:ph type="title"/>
          </p:nvPr>
        </p:nvSpPr>
        <p:spPr/>
        <p:txBody>
          <a:bodyPr>
            <a:noAutofit/>
          </a:bodyPr>
          <a:lstStyle/>
          <a:p>
            <a:pPr algn="ctr"/>
            <a:r>
              <a:rPr lang="en-US" altLang="zh-TW" sz="4800" dirty="0">
                <a:solidFill>
                  <a:srgbClr val="000000"/>
                </a:solidFill>
                <a:latin typeface="Arial" panose="020B0604020202020204" pitchFamily="34" charset="0"/>
                <a:cs typeface="Arial" panose="020B0604020202020204" pitchFamily="34" charset="0"/>
              </a:rPr>
              <a:t>Health Sciences &amp; Technology</a:t>
            </a:r>
            <a:endParaRPr lang="zh-TW" altLang="en-US" sz="4800" dirty="0">
              <a:latin typeface="Arial" panose="020B0604020202020204" pitchFamily="34" charset="0"/>
              <a:cs typeface="Arial" panose="020B0604020202020204" pitchFamily="34" charset="0"/>
            </a:endParaRPr>
          </a:p>
        </p:txBody>
      </p:sp>
      <p:graphicFrame>
        <p:nvGraphicFramePr>
          <p:cNvPr id="2" name="表格 1">
            <a:extLst>
              <a:ext uri="{FF2B5EF4-FFF2-40B4-BE49-F238E27FC236}">
                <a16:creationId xmlns:a16="http://schemas.microsoft.com/office/drawing/2014/main" id="{9B7ED9AD-2EFC-CEAB-396D-577DBB7B241A}"/>
              </a:ext>
            </a:extLst>
          </p:cNvPr>
          <p:cNvGraphicFramePr>
            <a:graphicFrameLocks noGrp="1"/>
          </p:cNvGraphicFramePr>
          <p:nvPr>
            <p:extLst>
              <p:ext uri="{D42A27DB-BD31-4B8C-83A1-F6EECF244321}">
                <p14:modId xmlns:p14="http://schemas.microsoft.com/office/powerpoint/2010/main" val="1328527895"/>
              </p:ext>
            </p:extLst>
          </p:nvPr>
        </p:nvGraphicFramePr>
        <p:xfrm>
          <a:off x="1539240" y="1727518"/>
          <a:ext cx="9363076" cy="3231025"/>
        </p:xfrm>
        <a:graphic>
          <a:graphicData uri="http://schemas.openxmlformats.org/drawingml/2006/table">
            <a:tbl>
              <a:tblPr firstRow="1" bandRow="1">
                <a:tableStyleId>{68D230F3-CF80-4859-8CE7-A43EE81993B5}</a:tableStyleId>
              </a:tblPr>
              <a:tblGrid>
                <a:gridCol w="2340769">
                  <a:extLst>
                    <a:ext uri="{9D8B030D-6E8A-4147-A177-3AD203B41FA5}">
                      <a16:colId xmlns:a16="http://schemas.microsoft.com/office/drawing/2014/main" val="2402212523"/>
                    </a:ext>
                  </a:extLst>
                </a:gridCol>
                <a:gridCol w="2340769">
                  <a:extLst>
                    <a:ext uri="{9D8B030D-6E8A-4147-A177-3AD203B41FA5}">
                      <a16:colId xmlns:a16="http://schemas.microsoft.com/office/drawing/2014/main" val="4093905105"/>
                    </a:ext>
                  </a:extLst>
                </a:gridCol>
                <a:gridCol w="2340769">
                  <a:extLst>
                    <a:ext uri="{9D8B030D-6E8A-4147-A177-3AD203B41FA5}">
                      <a16:colId xmlns:a16="http://schemas.microsoft.com/office/drawing/2014/main" val="2164747234"/>
                    </a:ext>
                  </a:extLst>
                </a:gridCol>
                <a:gridCol w="2340769">
                  <a:extLst>
                    <a:ext uri="{9D8B030D-6E8A-4147-A177-3AD203B41FA5}">
                      <a16:colId xmlns:a16="http://schemas.microsoft.com/office/drawing/2014/main" val="638723183"/>
                    </a:ext>
                  </a:extLst>
                </a:gridCol>
              </a:tblGrid>
              <a:tr h="335318">
                <a:tc>
                  <a:txBody>
                    <a:bodyPr/>
                    <a:lstStyle/>
                    <a:p>
                      <a:endParaRPr lang="zh-TW" altLang="en-US" sz="1800" dirty="0">
                        <a:solidFill>
                          <a:schemeClr val="tx1"/>
                        </a:solidFill>
                        <a:latin typeface="Arial" panose="020B0604020202020204" pitchFamily="34" charset="0"/>
                        <a:cs typeface="Arial" panose="020B0604020202020204" pitchFamily="34" charset="0"/>
                      </a:endParaRPr>
                    </a:p>
                  </a:txBody>
                  <a:tcPr marL="91453" marR="91453" marT="45733" marB="45733">
                    <a:lnL w="19050" cap="flat" cmpd="sng" algn="ctr">
                      <a:solidFill>
                        <a:schemeClr val="accent6">
                          <a:lumMod val="75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solidFill>
                      <a:srgbClr val="FDEAD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Bachelor</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53" marR="91453" marT="45733" marB="45733">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solidFill>
                      <a:srgbClr val="FDEAD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Master</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53" marR="91453" marT="45733" marB="45733">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solidFill>
                      <a:srgbClr val="FDEAD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Doctoral</a:t>
                      </a:r>
                      <a:endParaRPr kumimoji="0" lang="zh-TW" altLang="en-US" sz="1800" b="0"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53" marR="91453" marT="45733" marB="45733">
                    <a:lnL w="12700" cap="flat" cmpd="sng" algn="ctr">
                      <a:solidFill>
                        <a:schemeClr val="accent6">
                          <a:lumMod val="60000"/>
                          <a:lumOff val="40000"/>
                        </a:schemeClr>
                      </a:solidFill>
                      <a:prstDash val="solid"/>
                      <a:round/>
                      <a:headEnd type="none" w="med" len="med"/>
                      <a:tailEnd type="none" w="med" len="med"/>
                    </a:lnL>
                    <a:lnR w="19050" cap="flat" cmpd="sng" algn="ctr">
                      <a:solidFill>
                        <a:schemeClr val="accent6">
                          <a:lumMod val="75000"/>
                        </a:schemeClr>
                      </a:solidFill>
                      <a:prstDash val="solid"/>
                      <a:round/>
                      <a:headEnd type="none" w="med" len="med"/>
                      <a:tailEnd type="none" w="med" len="med"/>
                    </a:lnR>
                    <a:lnT w="19050" cap="flat" cmpd="sng" algn="ctr">
                      <a:solidFill>
                        <a:schemeClr val="accent6">
                          <a:lumMod val="75000"/>
                        </a:schemeClr>
                      </a:solidFill>
                      <a:prstDash val="solid"/>
                      <a:round/>
                      <a:headEnd type="none" w="med" len="med"/>
                      <a:tailEnd type="none" w="med" len="med"/>
                    </a:lnT>
                    <a:solidFill>
                      <a:srgbClr val="FDEADA"/>
                    </a:solidFill>
                  </a:tcPr>
                </a:tc>
                <a:extLst>
                  <a:ext uri="{0D108BD9-81ED-4DB2-BD59-A6C34878D82A}">
                    <a16:rowId xmlns:a16="http://schemas.microsoft.com/office/drawing/2014/main" val="267135988"/>
                  </a:ext>
                </a:extLst>
              </a:tr>
              <a:tr h="3962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Life Sciences</a:t>
                      </a:r>
                      <a:endParaRPr kumimoji="0" lang="zh-TW" altLang="en-US" sz="1800" b="1"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53" marR="91453" marT="45733" marB="45733">
                    <a:lnL w="19050" cap="flat" cmpd="sng" algn="ctr">
                      <a:solidFill>
                        <a:schemeClr val="accent6">
                          <a:lumMod val="75000"/>
                        </a:schemeClr>
                      </a:solidFill>
                      <a:prstDash val="solid"/>
                      <a:round/>
                      <a:headEnd type="none" w="med" len="med"/>
                      <a:tailEnd type="none" w="med" len="med"/>
                    </a:lnL>
                    <a:lnR w="12700" cap="flat" cmpd="sng" algn="ctr">
                      <a:solidFill>
                        <a:schemeClr val="accent6">
                          <a:lumMod val="60000"/>
                          <a:lumOff val="40000"/>
                        </a:schemeClr>
                      </a:solidFill>
                      <a:prstDash val="sysDash"/>
                      <a:round/>
                      <a:headEnd type="none" w="med" len="med"/>
                      <a:tailEnd type="none" w="med" len="med"/>
                    </a:lnR>
                    <a:lnB w="12700" cap="flat" cmpd="sng" algn="ctr">
                      <a:solidFill>
                        <a:schemeClr val="accent6">
                          <a:lumMod val="60000"/>
                          <a:lumOff val="40000"/>
                        </a:schemeClr>
                      </a:solidFill>
                      <a:prstDash val="sysDash"/>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53" marR="91453" marT="45733" marB="45733" anchor="ctr">
                    <a:lnL w="12700" cap="flat" cmpd="sng" algn="ctr">
                      <a:solidFill>
                        <a:schemeClr val="accent6">
                          <a:lumMod val="60000"/>
                          <a:lumOff val="40000"/>
                        </a:schemeClr>
                      </a:solidFill>
                      <a:prstDash val="sysDash"/>
                      <a:round/>
                      <a:headEnd type="none" w="med" len="med"/>
                      <a:tailEnd type="none" w="med" len="med"/>
                    </a:lnL>
                    <a:lnR w="12700" cap="flat" cmpd="sng" algn="ctr">
                      <a:solidFill>
                        <a:schemeClr val="accent6">
                          <a:lumMod val="60000"/>
                          <a:lumOff val="40000"/>
                        </a:schemeClr>
                      </a:solidFill>
                      <a:prstDash val="sysDash"/>
                      <a:round/>
                      <a:headEnd type="none" w="med" len="med"/>
                      <a:tailEnd type="none" w="med" len="med"/>
                    </a:lnR>
                    <a:lnB w="12700" cap="flat" cmpd="sng" algn="ctr">
                      <a:solidFill>
                        <a:schemeClr val="accent6">
                          <a:lumMod val="60000"/>
                          <a:lumOff val="40000"/>
                        </a:schemeClr>
                      </a:solidFill>
                      <a:prstDash val="sysDash"/>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53" marR="91453" marT="45733" marB="45733" anchor="ctr">
                    <a:lnL w="12700" cap="flat" cmpd="sng" algn="ctr">
                      <a:solidFill>
                        <a:schemeClr val="accent6">
                          <a:lumMod val="60000"/>
                          <a:lumOff val="40000"/>
                        </a:schemeClr>
                      </a:solidFill>
                      <a:prstDash val="sysDash"/>
                      <a:round/>
                      <a:headEnd type="none" w="med" len="med"/>
                      <a:tailEnd type="none" w="med" len="med"/>
                    </a:lnL>
                    <a:lnR w="12700" cap="flat" cmpd="sng" algn="ctr">
                      <a:solidFill>
                        <a:schemeClr val="accent6">
                          <a:lumMod val="60000"/>
                          <a:lumOff val="40000"/>
                        </a:schemeClr>
                      </a:solidFill>
                      <a:prstDash val="sysDash"/>
                      <a:round/>
                      <a:headEnd type="none" w="med" len="med"/>
                      <a:tailEnd type="none" w="med" len="med"/>
                    </a:lnR>
                    <a:lnB w="12700" cap="flat" cmpd="sng" algn="ctr">
                      <a:solidFill>
                        <a:schemeClr val="accent6">
                          <a:lumMod val="60000"/>
                          <a:lumOff val="40000"/>
                        </a:schemeClr>
                      </a:solidFill>
                      <a:prstDash val="sysDash"/>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53" marR="91453" marT="45733" marB="45733" anchor="ctr">
                    <a:lnL w="12700" cap="flat" cmpd="sng" algn="ctr">
                      <a:solidFill>
                        <a:schemeClr val="accent6">
                          <a:lumMod val="60000"/>
                          <a:lumOff val="40000"/>
                        </a:schemeClr>
                      </a:solidFill>
                      <a:prstDash val="sysDash"/>
                      <a:round/>
                      <a:headEnd type="none" w="med" len="med"/>
                      <a:tailEnd type="none" w="med" len="med"/>
                    </a:lnL>
                    <a:lnR w="19050" cap="flat" cmpd="sng" algn="ctr">
                      <a:solidFill>
                        <a:schemeClr val="accent6">
                          <a:lumMod val="75000"/>
                        </a:schemeClr>
                      </a:solidFill>
                      <a:prstDash val="solid"/>
                      <a:round/>
                      <a:headEnd type="none" w="med" len="med"/>
                      <a:tailEnd type="none" w="med" len="med"/>
                    </a:lnR>
                    <a:lnB w="12700" cap="flat" cmpd="sng" algn="ctr">
                      <a:solidFill>
                        <a:schemeClr val="accent6">
                          <a:lumMod val="60000"/>
                          <a:lumOff val="4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725003816"/>
                  </a:ext>
                </a:extLst>
              </a:tr>
              <a:tr h="5791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kern="1200" dirty="0">
                          <a:latin typeface="Arial" panose="020B0604020202020204" pitchFamily="34" charset="0"/>
                          <a:cs typeface="Arial" panose="020B0604020202020204" pitchFamily="34" charset="0"/>
                        </a:rPr>
                        <a:t>Cognitive Neuroscience</a:t>
                      </a:r>
                      <a:endParaRPr lang="zh-TW" altLang="en-US" sz="1800" b="1" i="0" kern="1200" dirty="0">
                        <a:solidFill>
                          <a:schemeClr val="tx1"/>
                        </a:solidFill>
                        <a:latin typeface="Arial" panose="020B0604020202020204" pitchFamily="34" charset="0"/>
                        <a:ea typeface="+mn-ea"/>
                        <a:cs typeface="Arial" panose="020B0604020202020204" pitchFamily="34" charset="0"/>
                      </a:endParaRPr>
                    </a:p>
                  </a:txBody>
                  <a:tcPr marL="91453" marR="91453" marT="45733" marB="45733">
                    <a:lnL w="19050" cap="flat" cmpd="sng" algn="ctr">
                      <a:solidFill>
                        <a:schemeClr val="accent6">
                          <a:lumMod val="75000"/>
                        </a:schemeClr>
                      </a:solidFill>
                      <a:prstDash val="solid"/>
                      <a:round/>
                      <a:headEnd type="none" w="med" len="med"/>
                      <a:tailEnd type="none" w="med" len="med"/>
                    </a:lnL>
                    <a:lnR w="12700" cap="flat" cmpd="sng" algn="ctr">
                      <a:solidFill>
                        <a:schemeClr val="accent6">
                          <a:lumMod val="60000"/>
                          <a:lumOff val="40000"/>
                        </a:schemeClr>
                      </a:solidFill>
                      <a:prstDash val="sysDash"/>
                      <a:round/>
                      <a:headEnd type="none" w="med" len="med"/>
                      <a:tailEnd type="none" w="med" len="med"/>
                    </a:lnR>
                    <a:lnT w="12700" cap="flat" cmpd="sng" algn="ctr">
                      <a:solidFill>
                        <a:schemeClr val="accent6">
                          <a:lumMod val="60000"/>
                          <a:lumOff val="40000"/>
                        </a:schemeClr>
                      </a:solidFill>
                      <a:prstDash val="sysDash"/>
                      <a:round/>
                      <a:headEnd type="none" w="med" len="med"/>
                      <a:tailEnd type="none" w="med" len="med"/>
                    </a:lnT>
                    <a:lnB w="12700" cap="flat" cmpd="sng" algn="ctr">
                      <a:solidFill>
                        <a:schemeClr val="accent6">
                          <a:lumMod val="60000"/>
                          <a:lumOff val="40000"/>
                        </a:schemeClr>
                      </a:solidFill>
                      <a:prstDash val="sysDash"/>
                      <a:round/>
                      <a:headEnd type="none" w="med" len="med"/>
                      <a:tailEnd type="none" w="med" len="med"/>
                    </a:lnB>
                    <a:solidFill>
                      <a:srgbClr val="FDEADA"/>
                    </a:solidFill>
                  </a:tcPr>
                </a:tc>
                <a:tc>
                  <a:txBody>
                    <a:bodyPr/>
                    <a:lstStyle/>
                    <a:p>
                      <a:pPr algn="ctr"/>
                      <a:endParaRPr lang="zh-TW" altLang="en-US" sz="1800" dirty="0">
                        <a:latin typeface="Arial" panose="020B0604020202020204" pitchFamily="34" charset="0"/>
                        <a:ea typeface="微軟正黑體" panose="020B0604030504040204" pitchFamily="34" charset="-120"/>
                        <a:cs typeface="Arial" panose="020B0604020202020204" pitchFamily="34" charset="0"/>
                      </a:endParaRPr>
                    </a:p>
                  </a:txBody>
                  <a:tcPr marL="91453" marR="91453" marT="45733" marB="45733" anchor="ctr">
                    <a:lnL w="12700" cap="flat" cmpd="sng" algn="ctr">
                      <a:solidFill>
                        <a:schemeClr val="accent6">
                          <a:lumMod val="60000"/>
                          <a:lumOff val="40000"/>
                        </a:schemeClr>
                      </a:solidFill>
                      <a:prstDash val="sysDash"/>
                      <a:round/>
                      <a:headEnd type="none" w="med" len="med"/>
                      <a:tailEnd type="none" w="med" len="med"/>
                    </a:lnL>
                    <a:lnR w="12700" cap="flat" cmpd="sng" algn="ctr">
                      <a:solidFill>
                        <a:schemeClr val="accent6">
                          <a:lumMod val="60000"/>
                          <a:lumOff val="40000"/>
                        </a:schemeClr>
                      </a:solidFill>
                      <a:prstDash val="sysDash"/>
                      <a:round/>
                      <a:headEnd type="none" w="med" len="med"/>
                      <a:tailEnd type="none" w="med" len="med"/>
                    </a:lnR>
                    <a:lnT w="12700" cap="flat" cmpd="sng" algn="ctr">
                      <a:solidFill>
                        <a:schemeClr val="accent6">
                          <a:lumMod val="60000"/>
                          <a:lumOff val="40000"/>
                        </a:schemeClr>
                      </a:solidFill>
                      <a:prstDash val="sysDash"/>
                      <a:round/>
                      <a:headEnd type="none" w="med" len="med"/>
                      <a:tailEnd type="none" w="med" len="med"/>
                    </a:lnT>
                    <a:lnB w="12700" cap="flat" cmpd="sng" algn="ctr">
                      <a:solidFill>
                        <a:schemeClr val="accent6">
                          <a:lumMod val="60000"/>
                          <a:lumOff val="40000"/>
                        </a:schemeClr>
                      </a:solidFill>
                      <a:prstDash val="sysDash"/>
                      <a:round/>
                      <a:headEnd type="none" w="med" len="med"/>
                      <a:tailEnd type="none" w="med" len="med"/>
                    </a:lnB>
                    <a:solidFill>
                      <a:srgbClr val="FDEAD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53" marR="91453" marT="45733" marB="45733" anchor="ctr">
                    <a:lnL w="12700" cap="flat" cmpd="sng" algn="ctr">
                      <a:solidFill>
                        <a:schemeClr val="accent6">
                          <a:lumMod val="60000"/>
                          <a:lumOff val="40000"/>
                        </a:schemeClr>
                      </a:solidFill>
                      <a:prstDash val="sysDash"/>
                      <a:round/>
                      <a:headEnd type="none" w="med" len="med"/>
                      <a:tailEnd type="none" w="med" len="med"/>
                    </a:lnL>
                    <a:lnR w="12700" cap="flat" cmpd="sng" algn="ctr">
                      <a:solidFill>
                        <a:schemeClr val="accent6">
                          <a:lumMod val="60000"/>
                          <a:lumOff val="40000"/>
                        </a:schemeClr>
                      </a:solidFill>
                      <a:prstDash val="sysDash"/>
                      <a:round/>
                      <a:headEnd type="none" w="med" len="med"/>
                      <a:tailEnd type="none" w="med" len="med"/>
                    </a:lnR>
                    <a:lnT w="12700" cap="flat" cmpd="sng" algn="ctr">
                      <a:solidFill>
                        <a:schemeClr val="accent6">
                          <a:lumMod val="60000"/>
                          <a:lumOff val="40000"/>
                        </a:schemeClr>
                      </a:solidFill>
                      <a:prstDash val="sysDash"/>
                      <a:round/>
                      <a:headEnd type="none" w="med" len="med"/>
                      <a:tailEnd type="none" w="med" len="med"/>
                    </a:lnT>
                    <a:lnB w="12700" cap="flat" cmpd="sng" algn="ctr">
                      <a:solidFill>
                        <a:schemeClr val="accent6">
                          <a:lumMod val="60000"/>
                          <a:lumOff val="40000"/>
                        </a:schemeClr>
                      </a:solidFill>
                      <a:prstDash val="sysDash"/>
                      <a:round/>
                      <a:headEnd type="none" w="med" len="med"/>
                      <a:tailEnd type="none" w="med" len="med"/>
                    </a:lnB>
                    <a:solidFill>
                      <a:srgbClr val="FDEAD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53" marR="91453" marT="45733" marB="45733" anchor="ctr">
                    <a:lnL w="12700" cap="flat" cmpd="sng" algn="ctr">
                      <a:solidFill>
                        <a:schemeClr val="accent6">
                          <a:lumMod val="60000"/>
                          <a:lumOff val="40000"/>
                        </a:schemeClr>
                      </a:solidFill>
                      <a:prstDash val="sysDash"/>
                      <a:round/>
                      <a:headEnd type="none" w="med" len="med"/>
                      <a:tailEnd type="none" w="med" len="med"/>
                    </a:lnL>
                    <a:lnR w="19050" cap="flat" cmpd="sng" algn="ctr">
                      <a:solidFill>
                        <a:schemeClr val="accent6">
                          <a:lumMod val="75000"/>
                        </a:schemeClr>
                      </a:solidFill>
                      <a:prstDash val="solid"/>
                      <a:round/>
                      <a:headEnd type="none" w="med" len="med"/>
                      <a:tailEnd type="none" w="med" len="med"/>
                    </a:lnR>
                    <a:lnT w="12700" cap="flat" cmpd="sng" algn="ctr">
                      <a:solidFill>
                        <a:schemeClr val="accent6">
                          <a:lumMod val="60000"/>
                          <a:lumOff val="40000"/>
                        </a:schemeClr>
                      </a:solidFill>
                      <a:prstDash val="sysDash"/>
                      <a:round/>
                      <a:headEnd type="none" w="med" len="med"/>
                      <a:tailEnd type="none" w="med" len="med"/>
                    </a:lnT>
                    <a:lnB w="12700" cap="flat" cmpd="sng" algn="ctr">
                      <a:solidFill>
                        <a:schemeClr val="accent6">
                          <a:lumMod val="60000"/>
                          <a:lumOff val="40000"/>
                        </a:schemeClr>
                      </a:solidFill>
                      <a:prstDash val="sysDash"/>
                      <a:round/>
                      <a:headEnd type="none" w="med" len="med"/>
                      <a:tailEnd type="none" w="med" len="med"/>
                    </a:lnB>
                    <a:solidFill>
                      <a:srgbClr val="FDEADA"/>
                    </a:solidFill>
                  </a:tcPr>
                </a:tc>
                <a:extLst>
                  <a:ext uri="{0D108BD9-81ED-4DB2-BD59-A6C34878D82A}">
                    <a16:rowId xmlns:a16="http://schemas.microsoft.com/office/drawing/2014/main" val="1771386759"/>
                  </a:ext>
                </a:extLst>
              </a:tr>
              <a:tr h="5791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u="none" strike="noStrike" cap="none" normalizeH="0" baseline="0" dirty="0">
                          <a:ln>
                            <a:noFill/>
                          </a:ln>
                          <a:effectLst/>
                          <a:latin typeface="Arial" panose="020B0604020202020204" pitchFamily="34" charset="0"/>
                          <a:cs typeface="Arial" panose="020B0604020202020204" pitchFamily="34" charset="0"/>
                        </a:rPr>
                        <a:t>Biomedical Sciences &amp; Engineering</a:t>
                      </a:r>
                      <a:endParaRPr kumimoji="0" lang="zh-TW" altLang="en-US" sz="1800" b="1" i="0" u="none" strike="noStrike" cap="none" normalizeH="0" baseline="0" dirty="0">
                        <a:ln>
                          <a:noFill/>
                        </a:ln>
                        <a:solidFill>
                          <a:schemeClr val="tx1"/>
                        </a:solidFill>
                        <a:effectLst/>
                        <a:latin typeface="Arial" panose="020B0604020202020204" pitchFamily="34" charset="0"/>
                        <a:ea typeface="Arial Unicode MS" pitchFamily="34" charset="-120"/>
                        <a:cs typeface="Arial" panose="020B0604020202020204" pitchFamily="34" charset="0"/>
                      </a:endParaRPr>
                    </a:p>
                  </a:txBody>
                  <a:tcPr marL="91453" marR="91453" marT="45733" marB="45733">
                    <a:lnL w="19050" cap="flat" cmpd="sng" algn="ctr">
                      <a:solidFill>
                        <a:schemeClr val="accent6">
                          <a:lumMod val="75000"/>
                        </a:schemeClr>
                      </a:solidFill>
                      <a:prstDash val="solid"/>
                      <a:round/>
                      <a:headEnd type="none" w="med" len="med"/>
                      <a:tailEnd type="none" w="med" len="med"/>
                    </a:lnL>
                    <a:lnR w="12700" cap="flat" cmpd="sng" algn="ctr">
                      <a:solidFill>
                        <a:schemeClr val="accent6">
                          <a:lumMod val="60000"/>
                          <a:lumOff val="40000"/>
                        </a:schemeClr>
                      </a:solidFill>
                      <a:prstDash val="sysDash"/>
                      <a:round/>
                      <a:headEnd type="none" w="med" len="med"/>
                      <a:tailEnd type="none" w="med" len="med"/>
                    </a:lnR>
                    <a:lnT w="12700" cap="flat" cmpd="sng" algn="ctr">
                      <a:solidFill>
                        <a:schemeClr val="accent6">
                          <a:lumMod val="60000"/>
                          <a:lumOff val="40000"/>
                        </a:schemeClr>
                      </a:solidFill>
                      <a:prstDash val="sysDash"/>
                      <a:round/>
                      <a:headEnd type="none" w="med" len="med"/>
                      <a:tailEnd type="none" w="med" len="med"/>
                    </a:lnT>
                    <a:lnB w="12700" cap="flat" cmpd="sng" algn="ctr">
                      <a:solidFill>
                        <a:schemeClr val="accent6">
                          <a:lumMod val="60000"/>
                          <a:lumOff val="40000"/>
                        </a:schemeClr>
                      </a:solidFill>
                      <a:prstDash val="sysDash"/>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53" marR="91453" marT="45733" marB="45733" anchor="ctr">
                    <a:lnL w="12700" cap="flat" cmpd="sng" algn="ctr">
                      <a:solidFill>
                        <a:schemeClr val="accent6">
                          <a:lumMod val="60000"/>
                          <a:lumOff val="40000"/>
                        </a:schemeClr>
                      </a:solidFill>
                      <a:prstDash val="sysDash"/>
                      <a:round/>
                      <a:headEnd type="none" w="med" len="med"/>
                      <a:tailEnd type="none" w="med" len="med"/>
                    </a:lnL>
                    <a:lnR w="12700" cap="flat" cmpd="sng" algn="ctr">
                      <a:solidFill>
                        <a:schemeClr val="accent6">
                          <a:lumMod val="60000"/>
                          <a:lumOff val="40000"/>
                        </a:schemeClr>
                      </a:solidFill>
                      <a:prstDash val="sysDash"/>
                      <a:round/>
                      <a:headEnd type="none" w="med" len="med"/>
                      <a:tailEnd type="none" w="med" len="med"/>
                    </a:lnR>
                    <a:lnT w="12700" cap="flat" cmpd="sng" algn="ctr">
                      <a:solidFill>
                        <a:schemeClr val="accent6">
                          <a:lumMod val="60000"/>
                          <a:lumOff val="40000"/>
                        </a:schemeClr>
                      </a:solidFill>
                      <a:prstDash val="sysDash"/>
                      <a:round/>
                      <a:headEnd type="none" w="med" len="med"/>
                      <a:tailEnd type="none" w="med" len="med"/>
                    </a:lnT>
                    <a:lnB w="12700" cap="flat" cmpd="sng" algn="ctr">
                      <a:solidFill>
                        <a:schemeClr val="accent6">
                          <a:lumMod val="60000"/>
                          <a:lumOff val="40000"/>
                        </a:schemeClr>
                      </a:solidFill>
                      <a:prstDash val="sysDash"/>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53" marR="91453" marT="45733" marB="45733" anchor="ctr">
                    <a:lnL w="12700" cap="flat" cmpd="sng" algn="ctr">
                      <a:solidFill>
                        <a:schemeClr val="accent6">
                          <a:lumMod val="60000"/>
                          <a:lumOff val="40000"/>
                        </a:schemeClr>
                      </a:solidFill>
                      <a:prstDash val="sysDash"/>
                      <a:round/>
                      <a:headEnd type="none" w="med" len="med"/>
                      <a:tailEnd type="none" w="med" len="med"/>
                    </a:lnL>
                    <a:lnR w="12700" cap="flat" cmpd="sng" algn="ctr">
                      <a:solidFill>
                        <a:schemeClr val="accent6">
                          <a:lumMod val="60000"/>
                          <a:lumOff val="40000"/>
                        </a:schemeClr>
                      </a:solidFill>
                      <a:prstDash val="sysDash"/>
                      <a:round/>
                      <a:headEnd type="none" w="med" len="med"/>
                      <a:tailEnd type="none" w="med" len="med"/>
                    </a:lnR>
                    <a:lnT w="12700" cap="flat" cmpd="sng" algn="ctr">
                      <a:solidFill>
                        <a:schemeClr val="accent6">
                          <a:lumMod val="60000"/>
                          <a:lumOff val="40000"/>
                        </a:schemeClr>
                      </a:solidFill>
                      <a:prstDash val="sysDash"/>
                      <a:round/>
                      <a:headEnd type="none" w="med" len="med"/>
                      <a:tailEnd type="none" w="med" len="med"/>
                    </a:lnT>
                    <a:lnB w="12700" cap="flat" cmpd="sng" algn="ctr">
                      <a:solidFill>
                        <a:schemeClr val="accent6">
                          <a:lumMod val="60000"/>
                          <a:lumOff val="40000"/>
                        </a:schemeClr>
                      </a:solidFill>
                      <a:prstDash val="sysDash"/>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b="0" i="0" u="none" strike="noStrike" cap="none" normalizeH="0" baseline="0" dirty="0">
                        <a:ln>
                          <a:noFill/>
                        </a:ln>
                        <a:solidFill>
                          <a:schemeClr val="tx1"/>
                        </a:solidFill>
                        <a:effectLst/>
                        <a:latin typeface="Arial" panose="020B0604020202020204" pitchFamily="34" charset="0"/>
                        <a:ea typeface="微軟正黑體" panose="020B0604030504040204" pitchFamily="34" charset="-120"/>
                        <a:cs typeface="Arial" panose="020B0604020202020204" pitchFamily="34" charset="0"/>
                      </a:endParaRPr>
                    </a:p>
                  </a:txBody>
                  <a:tcPr marL="91453" marR="91453" marT="45733" marB="45733" anchor="ctr">
                    <a:lnL w="12700" cap="flat" cmpd="sng" algn="ctr">
                      <a:solidFill>
                        <a:schemeClr val="accent6">
                          <a:lumMod val="60000"/>
                          <a:lumOff val="40000"/>
                        </a:schemeClr>
                      </a:solidFill>
                      <a:prstDash val="sysDash"/>
                      <a:round/>
                      <a:headEnd type="none" w="med" len="med"/>
                      <a:tailEnd type="none" w="med" len="med"/>
                    </a:lnL>
                    <a:lnR w="19050" cap="flat" cmpd="sng" algn="ctr">
                      <a:solidFill>
                        <a:schemeClr val="accent6">
                          <a:lumMod val="75000"/>
                        </a:schemeClr>
                      </a:solidFill>
                      <a:prstDash val="solid"/>
                      <a:round/>
                      <a:headEnd type="none" w="med" len="med"/>
                      <a:tailEnd type="none" w="med" len="med"/>
                    </a:lnR>
                    <a:lnT w="12700" cap="flat" cmpd="sng" algn="ctr">
                      <a:solidFill>
                        <a:schemeClr val="accent6">
                          <a:lumMod val="60000"/>
                          <a:lumOff val="40000"/>
                        </a:schemeClr>
                      </a:solidFill>
                      <a:prstDash val="sysDash"/>
                      <a:round/>
                      <a:headEnd type="none" w="med" len="med"/>
                      <a:tailEnd type="none" w="med" len="med"/>
                    </a:lnT>
                    <a:lnB w="12700" cap="flat" cmpd="sng" algn="ctr">
                      <a:solidFill>
                        <a:schemeClr val="accent6">
                          <a:lumMod val="60000"/>
                          <a:lumOff val="4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3372405121"/>
                  </a:ext>
                </a:extLst>
              </a:tr>
              <a:tr h="10668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kern="1200" dirty="0">
                          <a:latin typeface="Arial" panose="020B0604020202020204" pitchFamily="34" charset="0"/>
                          <a:cs typeface="Arial" panose="020B0604020202020204" pitchFamily="34" charset="0"/>
                        </a:rPr>
                        <a:t>Taiwan International Ph.D. Program in Interdisciplinary Neuroscience</a:t>
                      </a:r>
                      <a:endParaRPr lang="en-US" altLang="zh-TW" sz="1800" b="1" i="0" kern="1200" dirty="0">
                        <a:solidFill>
                          <a:schemeClr val="tx1"/>
                        </a:solidFill>
                        <a:latin typeface="Arial" panose="020B0604020202020204" pitchFamily="34" charset="0"/>
                        <a:ea typeface="+mn-ea"/>
                        <a:cs typeface="Arial" panose="020B0604020202020204" pitchFamily="34" charset="0"/>
                      </a:endParaRPr>
                    </a:p>
                  </a:txBody>
                  <a:tcPr marL="91453" marR="91453" marT="45733" marB="45733">
                    <a:lnL w="19050" cap="flat" cmpd="sng" algn="ctr">
                      <a:solidFill>
                        <a:schemeClr val="accent6">
                          <a:lumMod val="75000"/>
                        </a:schemeClr>
                      </a:solidFill>
                      <a:prstDash val="solid"/>
                      <a:round/>
                      <a:headEnd type="none" w="med" len="med"/>
                      <a:tailEnd type="none" w="med" len="med"/>
                    </a:lnL>
                    <a:lnR w="12700" cap="flat" cmpd="sng" algn="ctr">
                      <a:solidFill>
                        <a:schemeClr val="accent6">
                          <a:lumMod val="60000"/>
                          <a:lumOff val="40000"/>
                        </a:schemeClr>
                      </a:solidFill>
                      <a:prstDash val="sysDash"/>
                      <a:round/>
                      <a:headEnd type="none" w="med" len="med"/>
                      <a:tailEnd type="none" w="med" len="med"/>
                    </a:lnR>
                    <a:lnT w="12700" cap="flat" cmpd="sng" algn="ctr">
                      <a:solidFill>
                        <a:schemeClr val="accent6">
                          <a:lumMod val="60000"/>
                          <a:lumOff val="40000"/>
                        </a:schemeClr>
                      </a:solidFill>
                      <a:prstDash val="sysDash"/>
                      <a:round/>
                      <a:headEnd type="none" w="med" len="med"/>
                      <a:tailEnd type="none" w="med" len="med"/>
                    </a:lnT>
                    <a:lnB w="12700" cap="flat" cmpd="sng" algn="ctr">
                      <a:solidFill>
                        <a:schemeClr val="accent6">
                          <a:lumMod val="60000"/>
                          <a:lumOff val="40000"/>
                        </a:schemeClr>
                      </a:solidFill>
                      <a:prstDash val="sysDash"/>
                      <a:round/>
                      <a:headEnd type="none" w="med" len="med"/>
                      <a:tailEnd type="none" w="med" len="med"/>
                    </a:lnB>
                    <a:solidFill>
                      <a:srgbClr val="FDEADA"/>
                    </a:solidFill>
                  </a:tcPr>
                </a:tc>
                <a:tc>
                  <a:txBody>
                    <a:bodyPr/>
                    <a:lstStyle/>
                    <a:p>
                      <a:pPr algn="ctr"/>
                      <a:endParaRPr lang="zh-TW" altLang="en-US" sz="1800" dirty="0">
                        <a:latin typeface="Arial" panose="020B0604020202020204" pitchFamily="34" charset="0"/>
                        <a:ea typeface="微軟正黑體" panose="020B0604030504040204" pitchFamily="34" charset="-120"/>
                        <a:cs typeface="Arial" panose="020B0604020202020204" pitchFamily="34" charset="0"/>
                      </a:endParaRPr>
                    </a:p>
                  </a:txBody>
                  <a:tcPr marL="91453" marR="91453" marT="45733" marB="45733" anchor="ctr">
                    <a:lnL w="12700" cap="flat" cmpd="sng" algn="ctr">
                      <a:solidFill>
                        <a:schemeClr val="accent6">
                          <a:lumMod val="60000"/>
                          <a:lumOff val="40000"/>
                        </a:schemeClr>
                      </a:solidFill>
                      <a:prstDash val="sysDash"/>
                      <a:round/>
                      <a:headEnd type="none" w="med" len="med"/>
                      <a:tailEnd type="none" w="med" len="med"/>
                    </a:lnL>
                    <a:lnR w="12700" cap="flat" cmpd="sng" algn="ctr">
                      <a:solidFill>
                        <a:schemeClr val="accent6">
                          <a:lumMod val="60000"/>
                          <a:lumOff val="40000"/>
                        </a:schemeClr>
                      </a:solidFill>
                      <a:prstDash val="sysDash"/>
                      <a:round/>
                      <a:headEnd type="none" w="med" len="med"/>
                      <a:tailEnd type="none" w="med" len="med"/>
                    </a:lnR>
                    <a:lnT w="12700" cap="flat" cmpd="sng" algn="ctr">
                      <a:solidFill>
                        <a:schemeClr val="accent6">
                          <a:lumMod val="60000"/>
                          <a:lumOff val="40000"/>
                        </a:schemeClr>
                      </a:solidFill>
                      <a:prstDash val="sysDash"/>
                      <a:round/>
                      <a:headEnd type="none" w="med" len="med"/>
                      <a:tailEnd type="none" w="med" len="med"/>
                    </a:lnT>
                    <a:lnB w="12700" cap="flat" cmpd="sng" algn="ctr">
                      <a:solidFill>
                        <a:schemeClr val="accent6">
                          <a:lumMod val="60000"/>
                          <a:lumOff val="40000"/>
                        </a:schemeClr>
                      </a:solidFill>
                      <a:prstDash val="sysDash"/>
                      <a:round/>
                      <a:headEnd type="none" w="med" len="med"/>
                      <a:tailEnd type="none" w="med" len="med"/>
                    </a:lnB>
                    <a:solidFill>
                      <a:srgbClr val="FDEADA"/>
                    </a:solidFill>
                  </a:tcPr>
                </a:tc>
                <a:tc>
                  <a:txBody>
                    <a:bodyPr/>
                    <a:lstStyle/>
                    <a:p>
                      <a:pPr algn="ctr"/>
                      <a:endParaRPr lang="zh-TW" altLang="en-US" sz="1800" dirty="0">
                        <a:latin typeface="Arial" panose="020B0604020202020204" pitchFamily="34" charset="0"/>
                        <a:ea typeface="微軟正黑體" panose="020B0604030504040204" pitchFamily="34" charset="-120"/>
                        <a:cs typeface="Arial" panose="020B0604020202020204" pitchFamily="34" charset="0"/>
                      </a:endParaRPr>
                    </a:p>
                  </a:txBody>
                  <a:tcPr marL="91453" marR="91453" marT="45733" marB="45733" anchor="ctr">
                    <a:lnL w="12700" cap="flat" cmpd="sng" algn="ctr">
                      <a:solidFill>
                        <a:schemeClr val="accent6">
                          <a:lumMod val="60000"/>
                          <a:lumOff val="40000"/>
                        </a:schemeClr>
                      </a:solidFill>
                      <a:prstDash val="sysDash"/>
                      <a:round/>
                      <a:headEnd type="none" w="med" len="med"/>
                      <a:tailEnd type="none" w="med" len="med"/>
                    </a:lnL>
                    <a:lnR w="12700" cap="flat" cmpd="sng" algn="ctr">
                      <a:solidFill>
                        <a:schemeClr val="accent6">
                          <a:lumMod val="60000"/>
                          <a:lumOff val="40000"/>
                        </a:schemeClr>
                      </a:solidFill>
                      <a:prstDash val="sysDash"/>
                      <a:round/>
                      <a:headEnd type="none" w="med" len="med"/>
                      <a:tailEnd type="none" w="med" len="med"/>
                    </a:lnR>
                    <a:lnT w="12700" cap="flat" cmpd="sng" algn="ctr">
                      <a:solidFill>
                        <a:schemeClr val="accent6">
                          <a:lumMod val="60000"/>
                          <a:lumOff val="40000"/>
                        </a:schemeClr>
                      </a:solidFill>
                      <a:prstDash val="sysDash"/>
                      <a:round/>
                      <a:headEnd type="none" w="med" len="med"/>
                      <a:tailEnd type="none" w="med" len="med"/>
                    </a:lnT>
                    <a:lnB w="12700" cap="flat" cmpd="sng" algn="ctr">
                      <a:solidFill>
                        <a:schemeClr val="accent6">
                          <a:lumMod val="60000"/>
                          <a:lumOff val="40000"/>
                        </a:schemeClr>
                      </a:solidFill>
                      <a:prstDash val="sysDash"/>
                      <a:round/>
                      <a:headEnd type="none" w="med" len="med"/>
                      <a:tailEnd type="none" w="med" len="med"/>
                    </a:lnB>
                    <a:solidFill>
                      <a:srgbClr val="FDEAD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u="none" strike="noStrike" cap="none" normalizeH="0" baseline="0" dirty="0">
                          <a:ln>
                            <a:noFill/>
                          </a:ln>
                          <a:effectLst/>
                          <a:latin typeface="Arial" panose="020B0604020202020204" pitchFamily="34" charset="0"/>
                          <a:cs typeface="Arial" panose="020B0604020202020204" pitchFamily="34" charset="0"/>
                          <a:sym typeface="Wingdings" pitchFamily="2" charset="2"/>
                        </a:rPr>
                        <a:t></a:t>
                      </a:r>
                      <a:endParaRPr kumimoji="0" lang="zh-TW" altLang="en-US" sz="1800" u="none" strike="noStrike" cap="none" normalizeH="0" baseline="0" dirty="0">
                        <a:ln>
                          <a:noFill/>
                        </a:ln>
                        <a:effectLst/>
                        <a:latin typeface="Arial" panose="020B0604020202020204" pitchFamily="34" charset="0"/>
                        <a:ea typeface="微軟正黑體" panose="020B0604030504040204" pitchFamily="34" charset="-120"/>
                        <a:cs typeface="Arial" panose="020B0604020202020204" pitchFamily="34" charset="0"/>
                      </a:endParaRPr>
                    </a:p>
                  </a:txBody>
                  <a:tcPr marL="91453" marR="91453" marT="45733" marB="45733" anchor="ctr">
                    <a:lnL w="12700" cap="flat" cmpd="sng" algn="ctr">
                      <a:solidFill>
                        <a:schemeClr val="accent6">
                          <a:lumMod val="60000"/>
                          <a:lumOff val="40000"/>
                        </a:schemeClr>
                      </a:solidFill>
                      <a:prstDash val="sysDash"/>
                      <a:round/>
                      <a:headEnd type="none" w="med" len="med"/>
                      <a:tailEnd type="none" w="med" len="med"/>
                    </a:lnL>
                    <a:lnR w="19050" cap="flat" cmpd="sng" algn="ctr">
                      <a:solidFill>
                        <a:schemeClr val="accent6">
                          <a:lumMod val="75000"/>
                        </a:schemeClr>
                      </a:solidFill>
                      <a:prstDash val="solid"/>
                      <a:round/>
                      <a:headEnd type="none" w="med" len="med"/>
                      <a:tailEnd type="none" w="med" len="med"/>
                    </a:lnR>
                    <a:lnT w="12700" cap="flat" cmpd="sng" algn="ctr">
                      <a:solidFill>
                        <a:schemeClr val="accent6">
                          <a:lumMod val="60000"/>
                          <a:lumOff val="40000"/>
                        </a:schemeClr>
                      </a:solidFill>
                      <a:prstDash val="sysDash"/>
                      <a:round/>
                      <a:headEnd type="none" w="med" len="med"/>
                      <a:tailEnd type="none" w="med" len="med"/>
                    </a:lnT>
                    <a:lnB w="12700" cap="flat" cmpd="sng" algn="ctr">
                      <a:solidFill>
                        <a:schemeClr val="accent6">
                          <a:lumMod val="60000"/>
                          <a:lumOff val="40000"/>
                        </a:schemeClr>
                      </a:solidFill>
                      <a:prstDash val="sysDash"/>
                      <a:round/>
                      <a:headEnd type="none" w="med" len="med"/>
                      <a:tailEnd type="none" w="med" len="med"/>
                    </a:lnB>
                    <a:solidFill>
                      <a:srgbClr val="FDEADA"/>
                    </a:solidFill>
                  </a:tcPr>
                </a:tc>
                <a:extLst>
                  <a:ext uri="{0D108BD9-81ED-4DB2-BD59-A6C34878D82A}">
                    <a16:rowId xmlns:a16="http://schemas.microsoft.com/office/drawing/2014/main" val="1006751242"/>
                  </a:ext>
                </a:extLst>
              </a:tr>
            </a:tbl>
          </a:graphicData>
        </a:graphic>
      </p:graphicFrame>
      <p:pic>
        <p:nvPicPr>
          <p:cNvPr id="3" name="圖片 2">
            <a:extLst>
              <a:ext uri="{FF2B5EF4-FFF2-40B4-BE49-F238E27FC236}">
                <a16:creationId xmlns:a16="http://schemas.microsoft.com/office/drawing/2014/main" id="{17B19A99-6B29-7E12-7B21-1533EFA955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1880" y="6105670"/>
            <a:ext cx="1817688"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686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3CB0E524-6826-4AF1-9785-70F07D11EC75}"/>
              </a:ext>
            </a:extLst>
          </p:cNvPr>
          <p:cNvSpPr>
            <a:spLocks noGrp="1"/>
          </p:cNvSpPr>
          <p:nvPr>
            <p:ph type="title"/>
          </p:nvPr>
        </p:nvSpPr>
        <p:spPr>
          <a:xfrm>
            <a:off x="831850" y="2322966"/>
            <a:ext cx="8729593" cy="1160463"/>
          </a:xfrm>
        </p:spPr>
        <p:txBody>
          <a:bodyPr>
            <a:noAutofit/>
          </a:bodyPr>
          <a:lstStyle/>
          <a:p>
            <a:r>
              <a:rPr lang="en-US" altLang="zh-TW" sz="4800" dirty="0">
                <a:latin typeface="Arial" panose="020B0604020202020204" pitchFamily="34" charset="0"/>
                <a:cs typeface="Arial" panose="020B0604020202020204" pitchFamily="34" charset="0"/>
              </a:rPr>
              <a:t>NCU Exchange Program</a:t>
            </a:r>
            <a:endParaRPr lang="zh-TW" altLang="en-US" sz="4800" dirty="0">
              <a:latin typeface="Arial" panose="020B0604020202020204" pitchFamily="34" charset="0"/>
              <a:cs typeface="Arial" panose="020B0604020202020204" pitchFamily="34" charset="0"/>
            </a:endParaRPr>
          </a:p>
        </p:txBody>
      </p:sp>
      <p:pic>
        <p:nvPicPr>
          <p:cNvPr id="2" name="Picture 14">
            <a:extLst>
              <a:ext uri="{FF2B5EF4-FFF2-40B4-BE49-F238E27FC236}">
                <a16:creationId xmlns:a16="http://schemas.microsoft.com/office/drawing/2014/main" id="{6E870D87-9A69-A63E-C930-575A89139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3265" y="3887325"/>
            <a:ext cx="2702735" cy="154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a:extLst>
              <a:ext uri="{FF2B5EF4-FFF2-40B4-BE49-F238E27FC236}">
                <a16:creationId xmlns:a16="http://schemas.microsoft.com/office/drawing/2014/main" id="{5C6F47F3-8E59-872E-4CDF-FFDC2414B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296" y="3906275"/>
            <a:ext cx="979748" cy="154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圖片 9">
            <a:extLst>
              <a:ext uri="{FF2B5EF4-FFF2-40B4-BE49-F238E27FC236}">
                <a16:creationId xmlns:a16="http://schemas.microsoft.com/office/drawing/2014/main" id="{10FEA113-63B2-1C0F-BB4B-7E0B1DAE72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6837" y="3887325"/>
            <a:ext cx="1027521" cy="1540800"/>
          </a:xfrm>
          <a:prstGeom prst="rect">
            <a:avLst/>
          </a:prstGeom>
        </p:spPr>
      </p:pic>
      <p:pic>
        <p:nvPicPr>
          <p:cNvPr id="11" name="圖片 10">
            <a:extLst>
              <a:ext uri="{FF2B5EF4-FFF2-40B4-BE49-F238E27FC236}">
                <a16:creationId xmlns:a16="http://schemas.microsoft.com/office/drawing/2014/main" id="{26D4D308-7E11-3795-89EC-2702D12733CE}"/>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234907" y="3887325"/>
            <a:ext cx="2363507" cy="1540800"/>
          </a:xfrm>
          <a:prstGeom prst="rect">
            <a:avLst/>
          </a:prstGeom>
        </p:spPr>
      </p:pic>
    </p:spTree>
    <p:extLst>
      <p:ext uri="{BB962C8B-B14F-4D97-AF65-F5344CB8AC3E}">
        <p14:creationId xmlns:p14="http://schemas.microsoft.com/office/powerpoint/2010/main" val="471393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AC6424E8-D547-4510-A241-52B5E4886593}"/>
              </a:ext>
            </a:extLst>
          </p:cNvPr>
          <p:cNvSpPr>
            <a:spLocks noGrp="1"/>
          </p:cNvSpPr>
          <p:nvPr>
            <p:ph type="title"/>
          </p:nvPr>
        </p:nvSpPr>
        <p:spPr/>
        <p:txBody>
          <a:bodyPr/>
          <a:lstStyle/>
          <a:p>
            <a:pPr algn="ctr"/>
            <a:r>
              <a:rPr lang="en-US" altLang="zh-TW" dirty="0">
                <a:effectLst>
                  <a:outerShdw blurRad="38100" dist="38100" dir="2700000" algn="tl">
                    <a:srgbClr val="C0C0C0"/>
                  </a:outerShdw>
                </a:effectLst>
                <a:latin typeface="Arial" panose="020B0604020202020204" pitchFamily="34" charset="0"/>
                <a:ea typeface="Kozuka Gothic Pro B" pitchFamily="34" charset="-128"/>
                <a:cs typeface="Arial" panose="020B0604020202020204" pitchFamily="34" charset="0"/>
              </a:rPr>
              <a:t>Service</a:t>
            </a:r>
            <a:endParaRPr lang="zh-TW" altLang="en-US" dirty="0">
              <a:latin typeface="Arial" panose="020B0604020202020204" pitchFamily="34" charset="0"/>
              <a:cs typeface="Arial" panose="020B0604020202020204" pitchFamily="34" charset="0"/>
            </a:endParaRPr>
          </a:p>
        </p:txBody>
      </p:sp>
      <p:sp>
        <p:nvSpPr>
          <p:cNvPr id="2" name="矩形 1">
            <a:extLst>
              <a:ext uri="{FF2B5EF4-FFF2-40B4-BE49-F238E27FC236}">
                <a16:creationId xmlns:a16="http://schemas.microsoft.com/office/drawing/2014/main" id="{CC8F4FAD-0EBE-8D6F-5A6D-C0987196D15F}"/>
              </a:ext>
            </a:extLst>
          </p:cNvPr>
          <p:cNvSpPr/>
          <p:nvPr/>
        </p:nvSpPr>
        <p:spPr>
          <a:xfrm>
            <a:off x="2843918" y="2407778"/>
            <a:ext cx="7693025" cy="958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Tx/>
              <a:buBlip>
                <a:blip r:embed="rId2"/>
              </a:buBlip>
              <a:defRPr/>
            </a:pPr>
            <a:r>
              <a:rPr lang="en-US" altLang="zh-TW" sz="3600" dirty="0">
                <a:solidFill>
                  <a:schemeClr val="tx1"/>
                </a:solidFill>
                <a:latin typeface="Arial" panose="020B0604020202020204" pitchFamily="34" charset="0"/>
                <a:cs typeface="Arial" panose="020B0604020202020204" pitchFamily="34" charset="0"/>
              </a:rPr>
              <a:t>Taiwanese Buddy</a:t>
            </a:r>
          </a:p>
          <a:p>
            <a:pPr marL="285750" indent="-285750">
              <a:buFontTx/>
              <a:buBlip>
                <a:blip r:embed="rId2"/>
              </a:buBlip>
              <a:defRPr/>
            </a:pPr>
            <a:r>
              <a:rPr lang="en-US" altLang="zh-TW" sz="3600" dirty="0">
                <a:solidFill>
                  <a:schemeClr val="tx1"/>
                </a:solidFill>
                <a:latin typeface="Arial" panose="020B0604020202020204" pitchFamily="34" charset="0"/>
                <a:cs typeface="Arial" panose="020B0604020202020204" pitchFamily="34" charset="0"/>
              </a:rPr>
              <a:t>Airport Pick-up</a:t>
            </a:r>
          </a:p>
          <a:p>
            <a:pPr marL="285750" indent="-285750">
              <a:buFontTx/>
              <a:buBlip>
                <a:blip r:embed="rId2"/>
              </a:buBlip>
              <a:defRPr/>
            </a:pPr>
            <a:r>
              <a:rPr lang="en-US" altLang="zh-TW" sz="3600" dirty="0">
                <a:solidFill>
                  <a:schemeClr val="tx1"/>
                </a:solidFill>
                <a:latin typeface="Arial" panose="020B0604020202020204" pitchFamily="34" charset="0"/>
                <a:cs typeface="Arial" panose="020B0604020202020204" pitchFamily="34" charset="0"/>
              </a:rPr>
              <a:t>Campus Tour and Orientation</a:t>
            </a:r>
          </a:p>
        </p:txBody>
      </p:sp>
      <p:pic>
        <p:nvPicPr>
          <p:cNvPr id="3" name="圖片 2">
            <a:extLst>
              <a:ext uri="{FF2B5EF4-FFF2-40B4-BE49-F238E27FC236}">
                <a16:creationId xmlns:a16="http://schemas.microsoft.com/office/drawing/2014/main" id="{E739F35A-4CB9-E214-FAE4-8FA76BDD2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4661" y="4210863"/>
            <a:ext cx="2250550" cy="1800000"/>
          </a:xfrm>
          <a:prstGeom prst="rect">
            <a:avLst/>
          </a:prstGeom>
        </p:spPr>
      </p:pic>
      <p:pic>
        <p:nvPicPr>
          <p:cNvPr id="5" name="圖片 4">
            <a:extLst>
              <a:ext uri="{FF2B5EF4-FFF2-40B4-BE49-F238E27FC236}">
                <a16:creationId xmlns:a16="http://schemas.microsoft.com/office/drawing/2014/main" id="{DCF07C8E-A34A-F23E-3DB2-5C1573915A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9755" y="4210863"/>
            <a:ext cx="3207584" cy="1800000"/>
          </a:xfrm>
          <a:prstGeom prst="rect">
            <a:avLst/>
          </a:prstGeom>
        </p:spPr>
      </p:pic>
      <p:pic>
        <p:nvPicPr>
          <p:cNvPr id="6" name="圖片 5">
            <a:extLst>
              <a:ext uri="{FF2B5EF4-FFF2-40B4-BE49-F238E27FC236}">
                <a16:creationId xmlns:a16="http://schemas.microsoft.com/office/drawing/2014/main" id="{19EB91C3-52E2-1967-74BA-E3FB16F5F9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6000" y="4210863"/>
            <a:ext cx="2400000" cy="1800000"/>
          </a:xfrm>
          <a:prstGeom prst="rect">
            <a:avLst/>
          </a:prstGeom>
        </p:spPr>
      </p:pic>
    </p:spTree>
    <p:extLst>
      <p:ext uri="{BB962C8B-B14F-4D97-AF65-F5344CB8AC3E}">
        <p14:creationId xmlns:p14="http://schemas.microsoft.com/office/powerpoint/2010/main" val="979505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AC6424E8-D547-4510-A241-52B5E4886593}"/>
              </a:ext>
            </a:extLst>
          </p:cNvPr>
          <p:cNvSpPr>
            <a:spLocks noGrp="1"/>
          </p:cNvSpPr>
          <p:nvPr>
            <p:ph type="title"/>
          </p:nvPr>
        </p:nvSpPr>
        <p:spPr/>
        <p:txBody>
          <a:bodyPr/>
          <a:lstStyle/>
          <a:p>
            <a:pPr algn="ctr"/>
            <a:r>
              <a:rPr lang="en-US" altLang="zh-TW" b="1" dirty="0">
                <a:latin typeface="Arial" panose="020B0604020202020204" pitchFamily="34" charset="0"/>
                <a:cs typeface="Arial" panose="020B0604020202020204" pitchFamily="34" charset="0"/>
              </a:rPr>
              <a:t>Global Engagement Activities</a:t>
            </a:r>
            <a:endParaRPr lang="zh-TW" altLang="en-US" dirty="0">
              <a:latin typeface="Arial" panose="020B0604020202020204" pitchFamily="34" charset="0"/>
              <a:cs typeface="Arial" panose="020B0604020202020204" pitchFamily="34" charset="0"/>
            </a:endParaRPr>
          </a:p>
        </p:txBody>
      </p:sp>
      <p:pic>
        <p:nvPicPr>
          <p:cNvPr id="2" name="圖片 1">
            <a:extLst>
              <a:ext uri="{FF2B5EF4-FFF2-40B4-BE49-F238E27FC236}">
                <a16:creationId xmlns:a16="http://schemas.microsoft.com/office/drawing/2014/main" id="{27B77692-D664-E49B-9A76-0BFDA5D1F8F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12466" y="1746612"/>
            <a:ext cx="2618817" cy="3600000"/>
          </a:xfrm>
          <a:prstGeom prst="rect">
            <a:avLst/>
          </a:prstGeom>
        </p:spPr>
      </p:pic>
      <p:pic>
        <p:nvPicPr>
          <p:cNvPr id="3" name="圖片 2">
            <a:extLst>
              <a:ext uri="{FF2B5EF4-FFF2-40B4-BE49-F238E27FC236}">
                <a16:creationId xmlns:a16="http://schemas.microsoft.com/office/drawing/2014/main" id="{F47454F5-2EAC-F885-9881-A36616F9A1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23291" y="1719024"/>
            <a:ext cx="2586923" cy="3600000"/>
          </a:xfrm>
          <a:prstGeom prst="rect">
            <a:avLst/>
          </a:prstGeom>
        </p:spPr>
      </p:pic>
      <p:pic>
        <p:nvPicPr>
          <p:cNvPr id="5" name="圖片 4">
            <a:extLst>
              <a:ext uri="{FF2B5EF4-FFF2-40B4-BE49-F238E27FC236}">
                <a16:creationId xmlns:a16="http://schemas.microsoft.com/office/drawing/2014/main" id="{B86EFA42-E76B-DD9C-DB59-8262A957D0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3598" y="1719024"/>
            <a:ext cx="2401086" cy="3600000"/>
          </a:xfrm>
          <a:prstGeom prst="rect">
            <a:avLst/>
          </a:prstGeom>
        </p:spPr>
      </p:pic>
      <p:pic>
        <p:nvPicPr>
          <p:cNvPr id="6" name="圖片 5">
            <a:extLst>
              <a:ext uri="{FF2B5EF4-FFF2-40B4-BE49-F238E27FC236}">
                <a16:creationId xmlns:a16="http://schemas.microsoft.com/office/drawing/2014/main" id="{9D022EB5-8949-BA91-B4C2-E2FAADB05C8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8638" y="1708232"/>
            <a:ext cx="2423826" cy="3600000"/>
          </a:xfrm>
          <a:prstGeom prst="rect">
            <a:avLst/>
          </a:prstGeom>
        </p:spPr>
      </p:pic>
      <p:sp>
        <p:nvSpPr>
          <p:cNvPr id="7" name="文字方塊 6">
            <a:extLst>
              <a:ext uri="{FF2B5EF4-FFF2-40B4-BE49-F238E27FC236}">
                <a16:creationId xmlns:a16="http://schemas.microsoft.com/office/drawing/2014/main" id="{2494D5B9-1F8B-6864-A1B1-E83481FA5BD0}"/>
              </a:ext>
            </a:extLst>
          </p:cNvPr>
          <p:cNvSpPr txBox="1"/>
          <p:nvPr/>
        </p:nvSpPr>
        <p:spPr>
          <a:xfrm>
            <a:off x="1263393" y="5452922"/>
            <a:ext cx="1453042" cy="307777"/>
          </a:xfrm>
          <a:prstGeom prst="rect">
            <a:avLst/>
          </a:prstGeom>
          <a:noFill/>
        </p:spPr>
        <p:txBody>
          <a:bodyPr wrap="square">
            <a:spAutoFit/>
          </a:bodyPr>
          <a:lstStyle/>
          <a:p>
            <a:pPr>
              <a:defRPr/>
            </a:pPr>
            <a:r>
              <a:rPr lang="en-US" altLang="zh-TW" sz="1400" dirty="0">
                <a:ln>
                  <a:solidFill>
                    <a:schemeClr val="tx1"/>
                  </a:solidFill>
                </a:ln>
                <a:solidFill>
                  <a:srgbClr val="FF0000"/>
                </a:solidFill>
                <a:latin typeface="Arial" charset="0"/>
              </a:rPr>
              <a:t>Welcome Party</a:t>
            </a:r>
            <a:endParaRPr lang="zh-TW" altLang="en-US" sz="1400" dirty="0">
              <a:ln>
                <a:solidFill>
                  <a:schemeClr val="tx1"/>
                </a:solidFill>
              </a:ln>
              <a:solidFill>
                <a:srgbClr val="FF0000"/>
              </a:solidFill>
              <a:latin typeface="Arial" charset="0"/>
            </a:endParaRPr>
          </a:p>
        </p:txBody>
      </p:sp>
      <p:sp>
        <p:nvSpPr>
          <p:cNvPr id="8" name="文字方塊 7">
            <a:extLst>
              <a:ext uri="{FF2B5EF4-FFF2-40B4-BE49-F238E27FC236}">
                <a16:creationId xmlns:a16="http://schemas.microsoft.com/office/drawing/2014/main" id="{5804FFE7-E1AA-4EC1-D3D8-88E7B9F1AE67}"/>
              </a:ext>
            </a:extLst>
          </p:cNvPr>
          <p:cNvSpPr txBox="1"/>
          <p:nvPr/>
        </p:nvSpPr>
        <p:spPr>
          <a:xfrm>
            <a:off x="3521694" y="5487012"/>
            <a:ext cx="1997234" cy="523220"/>
          </a:xfrm>
          <a:prstGeom prst="rect">
            <a:avLst/>
          </a:prstGeom>
          <a:noFill/>
        </p:spPr>
        <p:txBody>
          <a:bodyPr wrap="square">
            <a:spAutoFit/>
          </a:bodyPr>
          <a:lstStyle/>
          <a:p>
            <a:pPr algn="ctr">
              <a:defRPr/>
            </a:pPr>
            <a:r>
              <a:rPr lang="en-US" altLang="zh-TW" sz="1400" dirty="0">
                <a:ln>
                  <a:solidFill>
                    <a:schemeClr val="tx1"/>
                  </a:solidFill>
                </a:ln>
                <a:solidFill>
                  <a:srgbClr val="FF9933"/>
                </a:solidFill>
                <a:latin typeface="Arial" panose="020B0604020202020204" pitchFamily="34" charset="0"/>
                <a:cs typeface="Arial" panose="020B0604020202020204" pitchFamily="34" charset="0"/>
              </a:rPr>
              <a:t>One Day Tour</a:t>
            </a:r>
            <a:r>
              <a:rPr lang="zh-TW" altLang="en-US" sz="1400" dirty="0">
                <a:ln>
                  <a:solidFill>
                    <a:schemeClr val="tx1"/>
                  </a:solidFill>
                </a:ln>
                <a:solidFill>
                  <a:srgbClr val="FF9933"/>
                </a:solidFill>
                <a:latin typeface="Arial" panose="020B0604020202020204" pitchFamily="34" charset="0"/>
                <a:cs typeface="Arial" panose="020B0604020202020204" pitchFamily="34" charset="0"/>
              </a:rPr>
              <a:t> </a:t>
            </a:r>
            <a:r>
              <a:rPr lang="en-US" altLang="zh-TW" sz="1400" dirty="0">
                <a:ln>
                  <a:solidFill>
                    <a:schemeClr val="tx1"/>
                  </a:solidFill>
                </a:ln>
                <a:solidFill>
                  <a:srgbClr val="FF9933"/>
                </a:solidFill>
                <a:latin typeface="Arial" panose="020B0604020202020204" pitchFamily="34" charset="0"/>
                <a:cs typeface="Arial" panose="020B0604020202020204" pitchFamily="34" charset="0"/>
              </a:rPr>
              <a:t>to</a:t>
            </a:r>
            <a:r>
              <a:rPr lang="zh-TW" altLang="en-US" sz="1400" dirty="0">
                <a:ln>
                  <a:solidFill>
                    <a:schemeClr val="tx1"/>
                  </a:solidFill>
                </a:ln>
                <a:solidFill>
                  <a:srgbClr val="FF9933"/>
                </a:solidFill>
                <a:latin typeface="Arial" panose="020B0604020202020204" pitchFamily="34" charset="0"/>
                <a:cs typeface="Arial" panose="020B0604020202020204" pitchFamily="34" charset="0"/>
              </a:rPr>
              <a:t> </a:t>
            </a:r>
            <a:endParaRPr lang="en-US" altLang="zh-TW" sz="1400" dirty="0">
              <a:ln>
                <a:solidFill>
                  <a:schemeClr val="tx1"/>
                </a:solidFill>
              </a:ln>
              <a:solidFill>
                <a:srgbClr val="FF9933"/>
              </a:solidFill>
              <a:latin typeface="Arial" panose="020B0604020202020204" pitchFamily="34" charset="0"/>
              <a:cs typeface="Arial" panose="020B0604020202020204" pitchFamily="34" charset="0"/>
            </a:endParaRPr>
          </a:p>
          <a:p>
            <a:pPr algn="ctr">
              <a:defRPr/>
            </a:pPr>
            <a:r>
              <a:rPr lang="en-US" altLang="zh-TW" sz="1400" dirty="0">
                <a:ln>
                  <a:solidFill>
                    <a:schemeClr val="tx1"/>
                  </a:solidFill>
                </a:ln>
                <a:solidFill>
                  <a:srgbClr val="FF9933"/>
                </a:solidFill>
                <a:latin typeface="Arial" panose="020B0604020202020204" pitchFamily="34" charset="0"/>
                <a:cs typeface="Arial" panose="020B0604020202020204" pitchFamily="34" charset="0"/>
              </a:rPr>
              <a:t>Attractions in Taiwan </a:t>
            </a:r>
          </a:p>
        </p:txBody>
      </p:sp>
      <p:sp>
        <p:nvSpPr>
          <p:cNvPr id="9" name="文字方塊 8">
            <a:extLst>
              <a:ext uri="{FF2B5EF4-FFF2-40B4-BE49-F238E27FC236}">
                <a16:creationId xmlns:a16="http://schemas.microsoft.com/office/drawing/2014/main" id="{F09AB6CE-70B8-495C-80B5-747E224651AC}"/>
              </a:ext>
            </a:extLst>
          </p:cNvPr>
          <p:cNvSpPr txBox="1"/>
          <p:nvPr/>
        </p:nvSpPr>
        <p:spPr>
          <a:xfrm>
            <a:off x="6022161" y="5452922"/>
            <a:ext cx="2389181" cy="307777"/>
          </a:xfrm>
          <a:prstGeom prst="rect">
            <a:avLst/>
          </a:prstGeom>
          <a:noFill/>
        </p:spPr>
        <p:txBody>
          <a:bodyPr wrap="square">
            <a:spAutoFit/>
          </a:bodyPr>
          <a:lstStyle/>
          <a:p>
            <a:pPr algn="ctr">
              <a:defRPr/>
            </a:pPr>
            <a:r>
              <a:rPr lang="en-US" altLang="zh-TW" sz="1400" dirty="0">
                <a:ln>
                  <a:solidFill>
                    <a:schemeClr val="tx1"/>
                  </a:solidFill>
                </a:ln>
                <a:solidFill>
                  <a:srgbClr val="FFFF00"/>
                </a:solidFill>
                <a:latin typeface="Arial" charset="0"/>
              </a:rPr>
              <a:t>Fruit Sports Competition</a:t>
            </a:r>
            <a:endParaRPr lang="zh-TW" altLang="en-US" sz="1400" dirty="0">
              <a:ln>
                <a:solidFill>
                  <a:schemeClr val="tx1"/>
                </a:solidFill>
              </a:ln>
              <a:solidFill>
                <a:srgbClr val="FFFF00"/>
              </a:solidFill>
              <a:latin typeface="Arial" charset="0"/>
            </a:endParaRPr>
          </a:p>
        </p:txBody>
      </p:sp>
      <p:sp>
        <p:nvSpPr>
          <p:cNvPr id="10" name="文字方塊 9">
            <a:extLst>
              <a:ext uri="{FF2B5EF4-FFF2-40B4-BE49-F238E27FC236}">
                <a16:creationId xmlns:a16="http://schemas.microsoft.com/office/drawing/2014/main" id="{8C06564A-28AE-6256-E6DD-E2A2978EDA7B}"/>
              </a:ext>
            </a:extLst>
          </p:cNvPr>
          <p:cNvSpPr txBox="1"/>
          <p:nvPr/>
        </p:nvSpPr>
        <p:spPr>
          <a:xfrm>
            <a:off x="9295353" y="5467003"/>
            <a:ext cx="1453042" cy="307777"/>
          </a:xfrm>
          <a:prstGeom prst="rect">
            <a:avLst/>
          </a:prstGeom>
          <a:noFill/>
        </p:spPr>
        <p:txBody>
          <a:bodyPr wrap="square">
            <a:spAutoFit/>
          </a:bodyPr>
          <a:lstStyle/>
          <a:p>
            <a:pPr>
              <a:defRPr/>
            </a:pPr>
            <a:r>
              <a:rPr lang="en-US" altLang="zh-TW" sz="1400" dirty="0">
                <a:ln>
                  <a:solidFill>
                    <a:schemeClr val="tx1"/>
                  </a:solidFill>
                </a:ln>
                <a:solidFill>
                  <a:srgbClr val="FF0000"/>
                </a:solidFill>
                <a:latin typeface="Arial" charset="0"/>
              </a:rPr>
              <a:t>Final Party</a:t>
            </a:r>
            <a:endParaRPr lang="zh-TW" altLang="en-US" sz="1400" dirty="0">
              <a:ln>
                <a:solidFill>
                  <a:schemeClr val="tx1"/>
                </a:solidFill>
              </a:ln>
              <a:solidFill>
                <a:srgbClr val="FF0000"/>
              </a:solidFill>
              <a:latin typeface="Arial" charset="0"/>
            </a:endParaRPr>
          </a:p>
        </p:txBody>
      </p:sp>
    </p:spTree>
    <p:extLst>
      <p:ext uri="{BB962C8B-B14F-4D97-AF65-F5344CB8AC3E}">
        <p14:creationId xmlns:p14="http://schemas.microsoft.com/office/powerpoint/2010/main" val="2601220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AC6424E8-D547-4510-A241-52B5E4886593}"/>
              </a:ext>
            </a:extLst>
          </p:cNvPr>
          <p:cNvSpPr>
            <a:spLocks noGrp="1"/>
          </p:cNvSpPr>
          <p:nvPr>
            <p:ph type="title"/>
          </p:nvPr>
        </p:nvSpPr>
        <p:spPr/>
        <p:txBody>
          <a:bodyPr/>
          <a:lstStyle/>
          <a:p>
            <a:pPr algn="ctr"/>
            <a:r>
              <a:rPr lang="en-US" altLang="zh-TW" b="1" dirty="0">
                <a:latin typeface="Arial" panose="020B0604020202020204" pitchFamily="34" charset="0"/>
                <a:cs typeface="Arial" panose="020B0604020202020204" pitchFamily="34" charset="0"/>
              </a:rPr>
              <a:t>SPORT Facility</a:t>
            </a:r>
            <a:endParaRPr lang="zh-TW" altLang="en-US" dirty="0">
              <a:latin typeface="Arial" panose="020B0604020202020204" pitchFamily="34" charset="0"/>
              <a:cs typeface="Arial" panose="020B0604020202020204" pitchFamily="34" charset="0"/>
            </a:endParaRPr>
          </a:p>
        </p:txBody>
      </p:sp>
      <p:pic>
        <p:nvPicPr>
          <p:cNvPr id="2" name="圖片 1">
            <a:extLst>
              <a:ext uri="{FF2B5EF4-FFF2-40B4-BE49-F238E27FC236}">
                <a16:creationId xmlns:a16="http://schemas.microsoft.com/office/drawing/2014/main" id="{1F1E9832-E0E8-5DFC-5E11-3089432DBB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905" y="1695726"/>
            <a:ext cx="3055028" cy="2160000"/>
          </a:xfrm>
          <a:prstGeom prst="rect">
            <a:avLst/>
          </a:prstGeom>
        </p:spPr>
      </p:pic>
      <p:pic>
        <p:nvPicPr>
          <p:cNvPr id="3" name="圖片 2">
            <a:extLst>
              <a:ext uri="{FF2B5EF4-FFF2-40B4-BE49-F238E27FC236}">
                <a16:creationId xmlns:a16="http://schemas.microsoft.com/office/drawing/2014/main" id="{0D2CF93E-3666-E00F-64B6-44F66A4931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3609" y="1668500"/>
            <a:ext cx="2880000" cy="2160000"/>
          </a:xfrm>
          <a:prstGeom prst="rect">
            <a:avLst/>
          </a:prstGeom>
        </p:spPr>
      </p:pic>
      <p:pic>
        <p:nvPicPr>
          <p:cNvPr id="5" name="圖片 4">
            <a:extLst>
              <a:ext uri="{FF2B5EF4-FFF2-40B4-BE49-F238E27FC236}">
                <a16:creationId xmlns:a16="http://schemas.microsoft.com/office/drawing/2014/main" id="{0CA78E85-76C2-F9AF-2938-0FA851447D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9016" y="3812411"/>
            <a:ext cx="2880000" cy="2160000"/>
          </a:xfrm>
          <a:prstGeom prst="rect">
            <a:avLst/>
          </a:prstGeom>
        </p:spPr>
      </p:pic>
      <p:pic>
        <p:nvPicPr>
          <p:cNvPr id="6" name="圖片 5">
            <a:extLst>
              <a:ext uri="{FF2B5EF4-FFF2-40B4-BE49-F238E27FC236}">
                <a16:creationId xmlns:a16="http://schemas.microsoft.com/office/drawing/2014/main" id="{C4ABF1FE-F740-17C0-ABF6-0E5261C875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1669581"/>
            <a:ext cx="2881876" cy="2160000"/>
          </a:xfrm>
          <a:prstGeom prst="rect">
            <a:avLst/>
          </a:prstGeom>
        </p:spPr>
      </p:pic>
      <p:pic>
        <p:nvPicPr>
          <p:cNvPr id="7" name="圖片 6">
            <a:extLst>
              <a:ext uri="{FF2B5EF4-FFF2-40B4-BE49-F238E27FC236}">
                <a16:creationId xmlns:a16="http://schemas.microsoft.com/office/drawing/2014/main" id="{B8096660-B2B4-77C2-CB7A-9BD946F4BC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3813492"/>
            <a:ext cx="2880001" cy="2160000"/>
          </a:xfrm>
          <a:prstGeom prst="rect">
            <a:avLst/>
          </a:prstGeom>
        </p:spPr>
      </p:pic>
      <p:pic>
        <p:nvPicPr>
          <p:cNvPr id="8" name="圖片 7">
            <a:extLst>
              <a:ext uri="{FF2B5EF4-FFF2-40B4-BE49-F238E27FC236}">
                <a16:creationId xmlns:a16="http://schemas.microsoft.com/office/drawing/2014/main" id="{ADE112DE-8C1E-5369-7702-BD133794B0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38049" y="2857365"/>
            <a:ext cx="2336284" cy="3115046"/>
          </a:xfrm>
          <a:prstGeom prst="rect">
            <a:avLst/>
          </a:prstGeom>
        </p:spPr>
      </p:pic>
    </p:spTree>
    <p:extLst>
      <p:ext uri="{BB962C8B-B14F-4D97-AF65-F5344CB8AC3E}">
        <p14:creationId xmlns:p14="http://schemas.microsoft.com/office/powerpoint/2010/main" val="1721910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AC6424E8-D547-4510-A241-52B5E4886593}"/>
              </a:ext>
            </a:extLst>
          </p:cNvPr>
          <p:cNvSpPr>
            <a:spLocks noGrp="1"/>
          </p:cNvSpPr>
          <p:nvPr>
            <p:ph type="title"/>
          </p:nvPr>
        </p:nvSpPr>
        <p:spPr/>
        <p:txBody>
          <a:bodyPr/>
          <a:lstStyle/>
          <a:p>
            <a:pPr algn="ctr">
              <a:defRPr/>
            </a:pPr>
            <a:r>
              <a:rPr lang="en-US" altLang="zh-TW" dirty="0">
                <a:latin typeface="Arial" panose="020B0604020202020204" pitchFamily="34" charset="0"/>
                <a:cs typeface="Arial" panose="020B0604020202020204" pitchFamily="34" charset="0"/>
              </a:rPr>
              <a:t>On-campus Dining &amp; Stores </a:t>
            </a:r>
            <a:endParaRPr lang="zh-TW" altLang="en-US" dirty="0">
              <a:latin typeface="Arial" panose="020B0604020202020204" pitchFamily="34" charset="0"/>
              <a:cs typeface="Arial" panose="020B0604020202020204" pitchFamily="34" charset="0"/>
            </a:endParaRPr>
          </a:p>
        </p:txBody>
      </p:sp>
      <p:sp>
        <p:nvSpPr>
          <p:cNvPr id="3" name="矩形 2">
            <a:extLst>
              <a:ext uri="{FF2B5EF4-FFF2-40B4-BE49-F238E27FC236}">
                <a16:creationId xmlns:a16="http://schemas.microsoft.com/office/drawing/2014/main" id="{0603F3E5-608D-A1CA-5871-69EA4FF8703E}"/>
              </a:ext>
            </a:extLst>
          </p:cNvPr>
          <p:cNvSpPr/>
          <p:nvPr/>
        </p:nvSpPr>
        <p:spPr>
          <a:xfrm>
            <a:off x="1633214" y="1867737"/>
            <a:ext cx="4067971" cy="3046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nSpc>
                <a:spcPct val="150000"/>
              </a:lnSpc>
              <a:defRPr/>
            </a:pPr>
            <a:endParaRPr kumimoji="0" lang="en-US" altLang="zh-TW" sz="1200" dirty="0">
              <a:latin typeface="Book Antiqua" pitchFamily="18" charset="0"/>
              <a:ea typeface="標楷體" pitchFamily="65" charset="-120"/>
            </a:endParaRPr>
          </a:p>
        </p:txBody>
      </p:sp>
      <p:pic>
        <p:nvPicPr>
          <p:cNvPr id="5" name="圖片 4">
            <a:extLst>
              <a:ext uri="{FF2B5EF4-FFF2-40B4-BE49-F238E27FC236}">
                <a16:creationId xmlns:a16="http://schemas.microsoft.com/office/drawing/2014/main" id="{5B961680-6EE6-524C-857E-8F690A327E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013" y="1801262"/>
            <a:ext cx="5903174" cy="4175070"/>
          </a:xfrm>
          <a:prstGeom prst="rect">
            <a:avLst/>
          </a:prstGeom>
        </p:spPr>
      </p:pic>
      <p:pic>
        <p:nvPicPr>
          <p:cNvPr id="6" name="圖片 5">
            <a:extLst>
              <a:ext uri="{FF2B5EF4-FFF2-40B4-BE49-F238E27FC236}">
                <a16:creationId xmlns:a16="http://schemas.microsoft.com/office/drawing/2014/main" id="{FD1724C1-8163-F5F6-1AD7-D22846E4AF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6051" y="5328686"/>
            <a:ext cx="425450" cy="425450"/>
          </a:xfrm>
          <a:prstGeom prst="rect">
            <a:avLst/>
          </a:prstGeom>
        </p:spPr>
      </p:pic>
      <p:pic>
        <p:nvPicPr>
          <p:cNvPr id="7" name="圖片 6">
            <a:extLst>
              <a:ext uri="{FF2B5EF4-FFF2-40B4-BE49-F238E27FC236}">
                <a16:creationId xmlns:a16="http://schemas.microsoft.com/office/drawing/2014/main" id="{2AB788DE-FD6A-FCE3-76AE-F8AC32A8804A}"/>
              </a:ext>
            </a:extLst>
          </p:cNvPr>
          <p:cNvPicPr>
            <a:picLocks noChangeAspect="1"/>
          </p:cNvPicPr>
          <p:nvPr/>
        </p:nvPicPr>
        <p:blipFill>
          <a:blip r:embed="rId4"/>
          <a:stretch>
            <a:fillRect/>
          </a:stretch>
        </p:blipFill>
        <p:spPr>
          <a:xfrm>
            <a:off x="3350121" y="3993912"/>
            <a:ext cx="440830" cy="440093"/>
          </a:xfrm>
          <a:prstGeom prst="rect">
            <a:avLst/>
          </a:prstGeom>
        </p:spPr>
      </p:pic>
      <p:pic>
        <p:nvPicPr>
          <p:cNvPr id="8" name="圖片 7">
            <a:extLst>
              <a:ext uri="{FF2B5EF4-FFF2-40B4-BE49-F238E27FC236}">
                <a16:creationId xmlns:a16="http://schemas.microsoft.com/office/drawing/2014/main" id="{F1BF8F84-6DAD-0760-2500-38D2805E280F}"/>
              </a:ext>
            </a:extLst>
          </p:cNvPr>
          <p:cNvPicPr>
            <a:picLocks noChangeAspect="1"/>
          </p:cNvPicPr>
          <p:nvPr/>
        </p:nvPicPr>
        <p:blipFill>
          <a:blip r:embed="rId5"/>
          <a:stretch>
            <a:fillRect/>
          </a:stretch>
        </p:blipFill>
        <p:spPr>
          <a:xfrm>
            <a:off x="6484013" y="3974298"/>
            <a:ext cx="425450" cy="408905"/>
          </a:xfrm>
          <a:prstGeom prst="rect">
            <a:avLst/>
          </a:prstGeom>
        </p:spPr>
      </p:pic>
      <p:pic>
        <p:nvPicPr>
          <p:cNvPr id="9" name="圖片 8">
            <a:extLst>
              <a:ext uri="{FF2B5EF4-FFF2-40B4-BE49-F238E27FC236}">
                <a16:creationId xmlns:a16="http://schemas.microsoft.com/office/drawing/2014/main" id="{1E67C416-C958-027F-2B36-E57C599B90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570" r="15924"/>
          <a:stretch/>
        </p:blipFill>
        <p:spPr>
          <a:xfrm>
            <a:off x="4781552" y="2620410"/>
            <a:ext cx="355599" cy="310397"/>
          </a:xfrm>
          <a:prstGeom prst="rect">
            <a:avLst/>
          </a:prstGeom>
        </p:spPr>
      </p:pic>
      <p:pic>
        <p:nvPicPr>
          <p:cNvPr id="10" name="圖片 9">
            <a:extLst>
              <a:ext uri="{FF2B5EF4-FFF2-40B4-BE49-F238E27FC236}">
                <a16:creationId xmlns:a16="http://schemas.microsoft.com/office/drawing/2014/main" id="{3375764F-87AC-B757-26EA-1ACF758CD7C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92820" y="3735530"/>
            <a:ext cx="1454150" cy="1090613"/>
          </a:xfrm>
          <a:prstGeom prst="rect">
            <a:avLst/>
          </a:prstGeom>
        </p:spPr>
      </p:pic>
      <p:pic>
        <p:nvPicPr>
          <p:cNvPr id="11" name="圖片 10">
            <a:extLst>
              <a:ext uri="{FF2B5EF4-FFF2-40B4-BE49-F238E27FC236}">
                <a16:creationId xmlns:a16="http://schemas.microsoft.com/office/drawing/2014/main" id="{35646ABC-CF5C-0FBE-0D64-D1337860656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992820" y="4914350"/>
            <a:ext cx="1472898" cy="1044653"/>
          </a:xfrm>
          <a:prstGeom prst="rect">
            <a:avLst/>
          </a:prstGeom>
        </p:spPr>
      </p:pic>
      <p:pic>
        <p:nvPicPr>
          <p:cNvPr id="12" name="圖片 11">
            <a:extLst>
              <a:ext uri="{FF2B5EF4-FFF2-40B4-BE49-F238E27FC236}">
                <a16:creationId xmlns:a16="http://schemas.microsoft.com/office/drawing/2014/main" id="{4A2CA9B4-A11A-817C-C6C6-4490C2A17C5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92820" y="1801122"/>
            <a:ext cx="1450806" cy="1896447"/>
          </a:xfrm>
          <a:prstGeom prst="rect">
            <a:avLst/>
          </a:prstGeom>
          <a:ln>
            <a:noFill/>
          </a:ln>
          <a:effectLst>
            <a:outerShdw blurRad="292100" dist="139700" dir="2700000" algn="tl" rotWithShape="0">
              <a:srgbClr val="333333">
                <a:alpha val="65000"/>
              </a:srgbClr>
            </a:outerShdw>
          </a:effectLst>
        </p:spPr>
      </p:pic>
      <p:pic>
        <p:nvPicPr>
          <p:cNvPr id="13" name="圖片 12">
            <a:extLst>
              <a:ext uri="{FF2B5EF4-FFF2-40B4-BE49-F238E27FC236}">
                <a16:creationId xmlns:a16="http://schemas.microsoft.com/office/drawing/2014/main" id="{AF7D3750-9FEB-388A-6E6B-508469506D4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437995" y="2930807"/>
            <a:ext cx="1502813" cy="1161898"/>
          </a:xfrm>
          <a:prstGeom prst="rect">
            <a:avLst/>
          </a:prstGeom>
        </p:spPr>
      </p:pic>
      <p:pic>
        <p:nvPicPr>
          <p:cNvPr id="14" name="圖片 13">
            <a:extLst>
              <a:ext uri="{FF2B5EF4-FFF2-40B4-BE49-F238E27FC236}">
                <a16:creationId xmlns:a16="http://schemas.microsoft.com/office/drawing/2014/main" id="{59D5001A-7675-1BF3-7D32-E83D2048C36F}"/>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440383" y="1845714"/>
            <a:ext cx="1502814" cy="980018"/>
          </a:xfrm>
          <a:prstGeom prst="rect">
            <a:avLst/>
          </a:prstGeom>
        </p:spPr>
      </p:pic>
      <p:pic>
        <p:nvPicPr>
          <p:cNvPr id="15" name="圖片 14">
            <a:extLst>
              <a:ext uri="{FF2B5EF4-FFF2-40B4-BE49-F238E27FC236}">
                <a16:creationId xmlns:a16="http://schemas.microsoft.com/office/drawing/2014/main" id="{7125330D-736B-FCB3-A5C7-725A30E5018C}"/>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437995" y="4154493"/>
            <a:ext cx="1493458" cy="17542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8440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AC6424E8-D547-4510-A241-52B5E4886593}"/>
              </a:ext>
            </a:extLst>
          </p:cNvPr>
          <p:cNvSpPr>
            <a:spLocks noGrp="1"/>
          </p:cNvSpPr>
          <p:nvPr>
            <p:ph type="title"/>
          </p:nvPr>
        </p:nvSpPr>
        <p:spPr/>
        <p:txBody>
          <a:bodyPr/>
          <a:lstStyle/>
          <a:p>
            <a:pPr algn="ctr"/>
            <a:r>
              <a:rPr lang="en-US" altLang="zh-TW" b="1" dirty="0">
                <a:latin typeface="Arial" panose="020B0604020202020204" pitchFamily="34" charset="0"/>
                <a:cs typeface="Arial" panose="020B0604020202020204" pitchFamily="34" charset="0"/>
              </a:rPr>
              <a:t>OFF-Campus Housing</a:t>
            </a:r>
            <a:endParaRPr lang="zh-TW" altLang="en-US" dirty="0">
              <a:latin typeface="Arial" panose="020B0604020202020204" pitchFamily="34" charset="0"/>
              <a:cs typeface="Arial" panose="020B0604020202020204" pitchFamily="34" charset="0"/>
            </a:endParaRPr>
          </a:p>
        </p:txBody>
      </p:sp>
      <p:sp>
        <p:nvSpPr>
          <p:cNvPr id="2" name="矩形 1">
            <a:extLst>
              <a:ext uri="{FF2B5EF4-FFF2-40B4-BE49-F238E27FC236}">
                <a16:creationId xmlns:a16="http://schemas.microsoft.com/office/drawing/2014/main" id="{25897F1C-81F0-CEE6-6D4A-7919D65167C8}"/>
              </a:ext>
            </a:extLst>
          </p:cNvPr>
          <p:cNvSpPr/>
          <p:nvPr/>
        </p:nvSpPr>
        <p:spPr>
          <a:xfrm>
            <a:off x="6271789" y="1113097"/>
            <a:ext cx="5791200" cy="3121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nSpc>
                <a:spcPct val="150000"/>
              </a:lnSpc>
              <a:defRPr/>
            </a:pPr>
            <a:r>
              <a:rPr lang="en-US" altLang="zh-TW" sz="2000" u="sng" dirty="0">
                <a:ea typeface="標楷體" pitchFamily="65" charset="-120"/>
                <a:cs typeface="Arial" panose="020B0604020202020204" pitchFamily="34" charset="0"/>
              </a:rPr>
              <a:t>Type:</a:t>
            </a:r>
            <a:r>
              <a:rPr lang="en-US" altLang="zh-TW" sz="2000" dirty="0">
                <a:ea typeface="標楷體" pitchFamily="65" charset="-120"/>
                <a:cs typeface="Arial" panose="020B0604020202020204" pitchFamily="34" charset="0"/>
              </a:rPr>
              <a:t> Single bedroom  (1 person or 2 persons)</a:t>
            </a:r>
          </a:p>
          <a:p>
            <a:pPr>
              <a:lnSpc>
                <a:spcPct val="150000"/>
              </a:lnSpc>
              <a:defRPr/>
            </a:pPr>
            <a:r>
              <a:rPr lang="en-US" altLang="zh-TW" sz="2000" u="sng" dirty="0">
                <a:ea typeface="標楷體" pitchFamily="65" charset="-120"/>
                <a:cs typeface="Arial" panose="020B0604020202020204" pitchFamily="34" charset="0"/>
              </a:rPr>
              <a:t>Facility:</a:t>
            </a:r>
            <a:r>
              <a:rPr lang="en-US" altLang="zh-TW" sz="2000" dirty="0">
                <a:ea typeface="標楷體" pitchFamily="65" charset="-120"/>
                <a:cs typeface="Arial" panose="020B0604020202020204" pitchFamily="34" charset="0"/>
              </a:rPr>
              <a:t> desk, chair, closet, bed, air conditioner, individual bathroom</a:t>
            </a:r>
          </a:p>
          <a:p>
            <a:pPr>
              <a:lnSpc>
                <a:spcPct val="150000"/>
              </a:lnSpc>
              <a:defRPr/>
            </a:pPr>
            <a:r>
              <a:rPr lang="en-US" altLang="zh-TW" sz="2000" kern="0" dirty="0">
                <a:cs typeface="Arial" panose="020B0604020202020204" pitchFamily="34" charset="0"/>
              </a:rPr>
              <a:t>$135-200/month</a:t>
            </a:r>
            <a:endParaRPr lang="zh-TW" altLang="en-US" sz="2000" dirty="0">
              <a:cs typeface="Arial" panose="020B0604020202020204" pitchFamily="34" charset="0"/>
            </a:endParaRPr>
          </a:p>
        </p:txBody>
      </p:sp>
      <p:pic>
        <p:nvPicPr>
          <p:cNvPr id="3" name="圖片 2">
            <a:extLst>
              <a:ext uri="{FF2B5EF4-FFF2-40B4-BE49-F238E27FC236}">
                <a16:creationId xmlns:a16="http://schemas.microsoft.com/office/drawing/2014/main" id="{8DC05E08-FCA5-7082-48F7-22D3BCF36D83}"/>
              </a:ext>
            </a:extLst>
          </p:cNvPr>
          <p:cNvPicPr>
            <a:picLocks noChangeAspect="1"/>
          </p:cNvPicPr>
          <p:nvPr/>
        </p:nvPicPr>
        <p:blipFill rotWithShape="1">
          <a:blip r:embed="rId2"/>
          <a:srcRect l="52430" t="34250" r="8696" b="30082"/>
          <a:stretch/>
        </p:blipFill>
        <p:spPr>
          <a:xfrm>
            <a:off x="3740932" y="1690661"/>
            <a:ext cx="2268384" cy="1665038"/>
          </a:xfrm>
          <a:prstGeom prst="rect">
            <a:avLst/>
          </a:prstGeom>
          <a:ln>
            <a:noFill/>
          </a:ln>
          <a:effectLst>
            <a:softEdge rad="112500"/>
          </a:effectLst>
        </p:spPr>
      </p:pic>
      <p:pic>
        <p:nvPicPr>
          <p:cNvPr id="6" name="圖片 5">
            <a:extLst>
              <a:ext uri="{FF2B5EF4-FFF2-40B4-BE49-F238E27FC236}">
                <a16:creationId xmlns:a16="http://schemas.microsoft.com/office/drawing/2014/main" id="{ABD65F8E-DB85-90C8-3B8A-A7AD26B4A5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4433" y="1675847"/>
            <a:ext cx="2042304" cy="1665039"/>
          </a:xfrm>
          <a:prstGeom prst="rect">
            <a:avLst/>
          </a:prstGeom>
          <a:ln>
            <a:noFill/>
          </a:ln>
          <a:effectLst>
            <a:softEdge rad="112500"/>
          </a:effectLst>
        </p:spPr>
      </p:pic>
      <p:pic>
        <p:nvPicPr>
          <p:cNvPr id="7" name="圖片 6">
            <a:extLst>
              <a:ext uri="{FF2B5EF4-FFF2-40B4-BE49-F238E27FC236}">
                <a16:creationId xmlns:a16="http://schemas.microsoft.com/office/drawing/2014/main" id="{826074CA-BBCA-174C-4726-6167D9E8BD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2813" y="3560164"/>
            <a:ext cx="2001865" cy="2669153"/>
          </a:xfrm>
          <a:prstGeom prst="rect">
            <a:avLst/>
          </a:prstGeom>
          <a:ln>
            <a:noFill/>
          </a:ln>
          <a:effectLst>
            <a:softEdge rad="112500"/>
          </a:effectLst>
        </p:spPr>
      </p:pic>
      <p:pic>
        <p:nvPicPr>
          <p:cNvPr id="8" name="圖片 7">
            <a:extLst>
              <a:ext uri="{FF2B5EF4-FFF2-40B4-BE49-F238E27FC236}">
                <a16:creationId xmlns:a16="http://schemas.microsoft.com/office/drawing/2014/main" id="{AB98DC17-280C-57B5-9350-237049E0B9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6952" y="3929496"/>
            <a:ext cx="2941669" cy="2206252"/>
          </a:xfrm>
          <a:prstGeom prst="rect">
            <a:avLst/>
          </a:prstGeom>
          <a:ln>
            <a:noFill/>
          </a:ln>
          <a:effectLst>
            <a:softEdge rad="112500"/>
          </a:effectLst>
        </p:spPr>
      </p:pic>
      <p:pic>
        <p:nvPicPr>
          <p:cNvPr id="9" name="圖片 8">
            <a:extLst>
              <a:ext uri="{FF2B5EF4-FFF2-40B4-BE49-F238E27FC236}">
                <a16:creationId xmlns:a16="http://schemas.microsoft.com/office/drawing/2014/main" id="{49775F79-B57C-6A06-00A3-78629DF725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0900" y="3483484"/>
            <a:ext cx="2725959" cy="2725959"/>
          </a:xfrm>
          <a:prstGeom prst="rect">
            <a:avLst/>
          </a:prstGeom>
          <a:ln>
            <a:noFill/>
          </a:ln>
          <a:effectLst>
            <a:softEdge rad="112500"/>
          </a:effectLst>
        </p:spPr>
      </p:pic>
    </p:spTree>
    <p:extLst>
      <p:ext uri="{BB962C8B-B14F-4D97-AF65-F5344CB8AC3E}">
        <p14:creationId xmlns:p14="http://schemas.microsoft.com/office/powerpoint/2010/main" val="4044042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AC6424E8-D547-4510-A241-52B5E4886593}"/>
              </a:ext>
            </a:extLst>
          </p:cNvPr>
          <p:cNvSpPr>
            <a:spLocks noGrp="1"/>
          </p:cNvSpPr>
          <p:nvPr>
            <p:ph type="title"/>
          </p:nvPr>
        </p:nvSpPr>
        <p:spPr/>
        <p:txBody>
          <a:bodyPr/>
          <a:lstStyle/>
          <a:p>
            <a:pPr algn="ctr"/>
            <a:r>
              <a:rPr lang="en-US" altLang="zh-TW" b="1" dirty="0">
                <a:latin typeface="Arial" panose="020B0604020202020204" pitchFamily="34" charset="0"/>
                <a:cs typeface="Arial" panose="020B0604020202020204" pitchFamily="34" charset="0"/>
              </a:rPr>
              <a:t>On-Campus Dormitory</a:t>
            </a:r>
            <a:endParaRPr lang="zh-TW" altLang="en-US" dirty="0">
              <a:latin typeface="Arial" panose="020B0604020202020204" pitchFamily="34" charset="0"/>
              <a:cs typeface="Arial" panose="020B0604020202020204" pitchFamily="34" charset="0"/>
            </a:endParaRPr>
          </a:p>
        </p:txBody>
      </p:sp>
      <p:pic>
        <p:nvPicPr>
          <p:cNvPr id="2" name="圖片 1">
            <a:extLst>
              <a:ext uri="{FF2B5EF4-FFF2-40B4-BE49-F238E27FC236}">
                <a16:creationId xmlns:a16="http://schemas.microsoft.com/office/drawing/2014/main" id="{492791AE-45F9-CDBF-656D-8BD1EAD76AE8}"/>
              </a:ext>
            </a:extLst>
          </p:cNvPr>
          <p:cNvPicPr>
            <a:picLocks noChangeAspect="1"/>
          </p:cNvPicPr>
          <p:nvPr/>
        </p:nvPicPr>
        <p:blipFill>
          <a:blip r:embed="rId2"/>
          <a:stretch>
            <a:fillRect/>
          </a:stretch>
        </p:blipFill>
        <p:spPr>
          <a:xfrm>
            <a:off x="1637550" y="5065683"/>
            <a:ext cx="1206068" cy="757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圓角矩形 12">
            <a:extLst>
              <a:ext uri="{FF2B5EF4-FFF2-40B4-BE49-F238E27FC236}">
                <a16:creationId xmlns:a16="http://schemas.microsoft.com/office/drawing/2014/main" id="{EC68EAEE-B733-039A-F9B2-AD2E34DADCAF}"/>
              </a:ext>
            </a:extLst>
          </p:cNvPr>
          <p:cNvSpPr/>
          <p:nvPr/>
        </p:nvSpPr>
        <p:spPr>
          <a:xfrm>
            <a:off x="8000412" y="1633488"/>
            <a:ext cx="2161976" cy="6227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FF0000"/>
                </a:solidFill>
                <a:latin typeface="Brush Script MT" panose="03060802040406070304" pitchFamily="66" charset="0"/>
              </a:rPr>
              <a:t>Warm, bright and comfortable!</a:t>
            </a:r>
          </a:p>
        </p:txBody>
      </p:sp>
      <p:sp>
        <p:nvSpPr>
          <p:cNvPr id="5" name="矩形 4">
            <a:extLst>
              <a:ext uri="{FF2B5EF4-FFF2-40B4-BE49-F238E27FC236}">
                <a16:creationId xmlns:a16="http://schemas.microsoft.com/office/drawing/2014/main" id="{289EDC85-0263-560E-A3D5-F0B4CEE0D722}"/>
              </a:ext>
            </a:extLst>
          </p:cNvPr>
          <p:cNvSpPr/>
          <p:nvPr/>
        </p:nvSpPr>
        <p:spPr>
          <a:xfrm>
            <a:off x="5690477" y="1563543"/>
            <a:ext cx="4785320" cy="1460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nSpc>
                <a:spcPct val="150000"/>
              </a:lnSpc>
              <a:defRPr/>
            </a:pPr>
            <a:r>
              <a:rPr lang="en-US" altLang="zh-TW" sz="1500" u="sng" dirty="0">
                <a:latin typeface="Book Antiqua" pitchFamily="18" charset="0"/>
                <a:ea typeface="標楷體" pitchFamily="65" charset="-120"/>
              </a:rPr>
              <a:t>Type:</a:t>
            </a:r>
            <a:r>
              <a:rPr lang="en-US" altLang="zh-TW" sz="1500" dirty="0">
                <a:latin typeface="Book Antiqua" pitchFamily="18" charset="0"/>
                <a:ea typeface="標楷體" pitchFamily="65" charset="-120"/>
              </a:rPr>
              <a:t> Shared bedroom</a:t>
            </a:r>
          </a:p>
          <a:p>
            <a:pPr>
              <a:lnSpc>
                <a:spcPct val="150000"/>
              </a:lnSpc>
              <a:defRPr/>
            </a:pPr>
            <a:r>
              <a:rPr lang="en-US" altLang="zh-TW" sz="1500" dirty="0">
                <a:latin typeface="Book Antiqua" pitchFamily="18" charset="0"/>
                <a:ea typeface="標楷體" pitchFamily="65" charset="-120"/>
              </a:rPr>
              <a:t> (1 or 2 person or 4 person)</a:t>
            </a:r>
          </a:p>
          <a:p>
            <a:pPr>
              <a:lnSpc>
                <a:spcPct val="150000"/>
              </a:lnSpc>
              <a:defRPr/>
            </a:pPr>
            <a:r>
              <a:rPr lang="en-US" altLang="zh-TW" sz="1500" u="sng" dirty="0">
                <a:latin typeface="Book Antiqua" pitchFamily="18" charset="0"/>
                <a:ea typeface="標楷體" pitchFamily="65" charset="-120"/>
              </a:rPr>
              <a:t>Facility:</a:t>
            </a:r>
            <a:r>
              <a:rPr lang="en-US" altLang="zh-TW" sz="1500" dirty="0">
                <a:latin typeface="Book Antiqua" pitchFamily="18" charset="0"/>
                <a:ea typeface="標楷體" pitchFamily="65" charset="-120"/>
              </a:rPr>
              <a:t> desks,  closets, bed (without mattress)  hanging fan, air conditioner, internet access, bathroom</a:t>
            </a:r>
            <a:endParaRPr lang="zh-TW" altLang="en-US" sz="1500" dirty="0">
              <a:latin typeface="Book Antiqua" pitchFamily="18" charset="0"/>
              <a:ea typeface="標楷體" pitchFamily="65" charset="-120"/>
            </a:endParaRPr>
          </a:p>
        </p:txBody>
      </p:sp>
      <p:pic>
        <p:nvPicPr>
          <p:cNvPr id="6" name="圖片 4">
            <a:extLst>
              <a:ext uri="{FF2B5EF4-FFF2-40B4-BE49-F238E27FC236}">
                <a16:creationId xmlns:a16="http://schemas.microsoft.com/office/drawing/2014/main" id="{48072862-E848-B0AC-87FD-EBCDFB2364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9249" y="1713977"/>
            <a:ext cx="2288495" cy="171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5">
            <a:extLst>
              <a:ext uri="{FF2B5EF4-FFF2-40B4-BE49-F238E27FC236}">
                <a16:creationId xmlns:a16="http://schemas.microsoft.com/office/drawing/2014/main" id="{BA5F1200-0CEA-5D24-AE16-F051DB4F91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6149" y="3695741"/>
            <a:ext cx="2198261" cy="2198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0">
            <a:extLst>
              <a:ext uri="{FF2B5EF4-FFF2-40B4-BE49-F238E27FC236}">
                <a16:creationId xmlns:a16="http://schemas.microsoft.com/office/drawing/2014/main" id="{7BDBD033-B53F-D606-A590-20973692A3FC}"/>
              </a:ext>
            </a:extLst>
          </p:cNvPr>
          <p:cNvPicPr>
            <a:picLocks noChangeAspect="1"/>
          </p:cNvPicPr>
          <p:nvPr/>
        </p:nvPicPr>
        <p:blipFill>
          <a:blip r:embed="rId5" cstate="print">
            <a:extLst>
              <a:ext uri="{28A0092B-C50C-407E-A947-70E740481C1C}">
                <a14:useLocalDpi xmlns:a14="http://schemas.microsoft.com/office/drawing/2010/main" val="0"/>
              </a:ext>
            </a:extLst>
          </a:blip>
          <a:srcRect r="36613"/>
          <a:stretch>
            <a:fillRect/>
          </a:stretch>
        </p:blipFill>
        <p:spPr bwMode="auto">
          <a:xfrm>
            <a:off x="1546437" y="3445237"/>
            <a:ext cx="1798241" cy="159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a:extLst>
              <a:ext uri="{FF2B5EF4-FFF2-40B4-BE49-F238E27FC236}">
                <a16:creationId xmlns:a16="http://schemas.microsoft.com/office/drawing/2014/main" id="{EE8D04B3-D9D8-258E-CF13-8A088CF2650B}"/>
              </a:ext>
            </a:extLst>
          </p:cNvPr>
          <p:cNvSpPr/>
          <p:nvPr/>
        </p:nvSpPr>
        <p:spPr>
          <a:xfrm>
            <a:off x="2026340" y="5562006"/>
            <a:ext cx="1314649" cy="2607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a:defRPr/>
            </a:pPr>
            <a:r>
              <a:rPr lang="en-US" altLang="zh-TW" sz="1350" b="1" dirty="0">
                <a:latin typeface="Calibri" pitchFamily="34" charset="0"/>
              </a:rPr>
              <a:t>Laundry Room</a:t>
            </a:r>
            <a:endParaRPr lang="zh-TW" altLang="en-US" sz="1350" b="1" dirty="0">
              <a:latin typeface="Calibri" pitchFamily="34" charset="0"/>
            </a:endParaRPr>
          </a:p>
        </p:txBody>
      </p:sp>
      <p:sp>
        <p:nvSpPr>
          <p:cNvPr id="10" name="矩形 9">
            <a:extLst>
              <a:ext uri="{FF2B5EF4-FFF2-40B4-BE49-F238E27FC236}">
                <a16:creationId xmlns:a16="http://schemas.microsoft.com/office/drawing/2014/main" id="{478032C4-6762-9AED-4A09-2253C5AA23FE}"/>
              </a:ext>
            </a:extLst>
          </p:cNvPr>
          <p:cNvSpPr/>
          <p:nvPr/>
        </p:nvSpPr>
        <p:spPr>
          <a:xfrm>
            <a:off x="1603768" y="4694689"/>
            <a:ext cx="1079897" cy="245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a:defRPr/>
            </a:pPr>
            <a:r>
              <a:rPr lang="en-US" altLang="zh-TW" sz="1350" b="1" dirty="0">
                <a:latin typeface="Calibri" pitchFamily="34" charset="0"/>
              </a:rPr>
              <a:t>Kitchen Area</a:t>
            </a:r>
            <a:endParaRPr lang="zh-TW" altLang="en-US" sz="1350" b="1" dirty="0">
              <a:latin typeface="Calibri" pitchFamily="34" charset="0"/>
            </a:endParaRPr>
          </a:p>
        </p:txBody>
      </p:sp>
      <p:sp>
        <p:nvSpPr>
          <p:cNvPr id="11" name="矩形 10">
            <a:extLst>
              <a:ext uri="{FF2B5EF4-FFF2-40B4-BE49-F238E27FC236}">
                <a16:creationId xmlns:a16="http://schemas.microsoft.com/office/drawing/2014/main" id="{2FCE10F8-B047-C6D8-8C9B-BBF7C03999C0}"/>
              </a:ext>
            </a:extLst>
          </p:cNvPr>
          <p:cNvSpPr/>
          <p:nvPr/>
        </p:nvSpPr>
        <p:spPr>
          <a:xfrm>
            <a:off x="2345932" y="3563376"/>
            <a:ext cx="1079897" cy="2607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a:defRPr/>
            </a:pPr>
            <a:r>
              <a:rPr lang="en-US" altLang="zh-TW" sz="1350" b="1" dirty="0">
                <a:latin typeface="Calibri" pitchFamily="34" charset="0"/>
              </a:rPr>
              <a:t>Refrigerator</a:t>
            </a:r>
            <a:endParaRPr lang="zh-TW" altLang="en-US" sz="1350" b="1" dirty="0">
              <a:latin typeface="Calibri" pitchFamily="34" charset="0"/>
            </a:endParaRPr>
          </a:p>
        </p:txBody>
      </p:sp>
      <p:sp>
        <p:nvSpPr>
          <p:cNvPr id="12" name="矩形 11">
            <a:extLst>
              <a:ext uri="{FF2B5EF4-FFF2-40B4-BE49-F238E27FC236}">
                <a16:creationId xmlns:a16="http://schemas.microsoft.com/office/drawing/2014/main" id="{71D60CBF-260F-8C49-C4AD-DE1EDC3E8FE6}"/>
              </a:ext>
            </a:extLst>
          </p:cNvPr>
          <p:cNvSpPr/>
          <p:nvPr/>
        </p:nvSpPr>
        <p:spPr>
          <a:xfrm>
            <a:off x="3554472" y="4644979"/>
            <a:ext cx="2039938" cy="2607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a:defRPr/>
            </a:pPr>
            <a:r>
              <a:rPr lang="en-US" altLang="zh-TW" sz="1350" b="1" dirty="0">
                <a:latin typeface="Calibri" pitchFamily="34" charset="0"/>
              </a:rPr>
              <a:t>Dormitory Lounge</a:t>
            </a:r>
            <a:endParaRPr lang="zh-TW" altLang="en-US" sz="1350" b="1" dirty="0">
              <a:latin typeface="Calibri" pitchFamily="34" charset="0"/>
            </a:endParaRPr>
          </a:p>
        </p:txBody>
      </p:sp>
      <p:pic>
        <p:nvPicPr>
          <p:cNvPr id="13" name="圖片 12">
            <a:extLst>
              <a:ext uri="{FF2B5EF4-FFF2-40B4-BE49-F238E27FC236}">
                <a16:creationId xmlns:a16="http://schemas.microsoft.com/office/drawing/2014/main" id="{880B791B-B695-46B7-E6BF-473397B015D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684"/>
          <a:stretch/>
        </p:blipFill>
        <p:spPr>
          <a:xfrm>
            <a:off x="4013811" y="2777542"/>
            <a:ext cx="1580599" cy="874469"/>
          </a:xfrm>
          <a:prstGeom prst="rect">
            <a:avLst/>
          </a:prstGeom>
        </p:spPr>
      </p:pic>
      <p:pic>
        <p:nvPicPr>
          <p:cNvPr id="14" name="圖片 13">
            <a:extLst>
              <a:ext uri="{FF2B5EF4-FFF2-40B4-BE49-F238E27FC236}">
                <a16:creationId xmlns:a16="http://schemas.microsoft.com/office/drawing/2014/main" id="{57FD6551-C5C7-0504-6E62-D6CEC7F951D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10190" y="1701277"/>
            <a:ext cx="1576805" cy="1032536"/>
          </a:xfrm>
          <a:prstGeom prst="rect">
            <a:avLst/>
          </a:prstGeom>
        </p:spPr>
      </p:pic>
      <p:graphicFrame>
        <p:nvGraphicFramePr>
          <p:cNvPr id="15" name="內容版面配置區 3">
            <a:extLst>
              <a:ext uri="{FF2B5EF4-FFF2-40B4-BE49-F238E27FC236}">
                <a16:creationId xmlns:a16="http://schemas.microsoft.com/office/drawing/2014/main" id="{8014EE38-CAA6-9F6A-057C-792FC1CB0BF8}"/>
              </a:ext>
            </a:extLst>
          </p:cNvPr>
          <p:cNvGraphicFramePr>
            <a:graphicFrameLocks noGrp="1"/>
          </p:cNvGraphicFramePr>
          <p:nvPr>
            <p:ph idx="1"/>
            <p:extLst>
              <p:ext uri="{D42A27DB-BD31-4B8C-83A1-F6EECF244321}">
                <p14:modId xmlns:p14="http://schemas.microsoft.com/office/powerpoint/2010/main" val="3902307181"/>
              </p:ext>
            </p:extLst>
          </p:nvPr>
        </p:nvGraphicFramePr>
        <p:xfrm>
          <a:off x="5752733" y="3113434"/>
          <a:ext cx="4494787" cy="2760353"/>
        </p:xfrm>
        <a:graphic>
          <a:graphicData uri="http://schemas.openxmlformats.org/drawingml/2006/table">
            <a:tbl>
              <a:tblPr/>
              <a:tblGrid>
                <a:gridCol w="634653">
                  <a:extLst>
                    <a:ext uri="{9D8B030D-6E8A-4147-A177-3AD203B41FA5}">
                      <a16:colId xmlns:a16="http://schemas.microsoft.com/office/drawing/2014/main" val="20000"/>
                    </a:ext>
                  </a:extLst>
                </a:gridCol>
                <a:gridCol w="1266627">
                  <a:extLst>
                    <a:ext uri="{9D8B030D-6E8A-4147-A177-3AD203B41FA5}">
                      <a16:colId xmlns:a16="http://schemas.microsoft.com/office/drawing/2014/main" val="20001"/>
                    </a:ext>
                  </a:extLst>
                </a:gridCol>
                <a:gridCol w="1324202">
                  <a:extLst>
                    <a:ext uri="{9D8B030D-6E8A-4147-A177-3AD203B41FA5}">
                      <a16:colId xmlns:a16="http://schemas.microsoft.com/office/drawing/2014/main" val="20002"/>
                    </a:ext>
                  </a:extLst>
                </a:gridCol>
                <a:gridCol w="1269305">
                  <a:extLst>
                    <a:ext uri="{9D8B030D-6E8A-4147-A177-3AD203B41FA5}">
                      <a16:colId xmlns:a16="http://schemas.microsoft.com/office/drawing/2014/main" val="20003"/>
                    </a:ext>
                  </a:extLst>
                </a:gridCol>
              </a:tblGrid>
              <a:tr h="205740">
                <a:tc gridSpan="4">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a:ln>
                            <a:noFill/>
                          </a:ln>
                          <a:solidFill>
                            <a:schemeClr val="tx1"/>
                          </a:solidFill>
                          <a:effectLst/>
                          <a:latin typeface="Book Antiqua" pitchFamily="18" charset="0"/>
                          <a:ea typeface="新細明體" pitchFamily="18" charset="-120"/>
                        </a:rPr>
                        <a:t>On-campus Dormitory</a:t>
                      </a:r>
                      <a:endParaRPr kumimoji="0" lang="zh-TW" altLang="zh-TW" sz="1400" b="1" i="0" u="none" strike="noStrike" cap="none" normalizeH="0" baseline="0" dirty="0">
                        <a:ln>
                          <a:noFill/>
                        </a:ln>
                        <a:solidFill>
                          <a:schemeClr val="tx1"/>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AC09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05740">
                <a:tc gridSpan="4">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a:ln>
                            <a:noFill/>
                          </a:ln>
                          <a:solidFill>
                            <a:schemeClr val="tx1"/>
                          </a:solidFill>
                          <a:effectLst/>
                          <a:latin typeface="Book Antiqua" pitchFamily="18" charset="0"/>
                          <a:ea typeface="新細明體" pitchFamily="18" charset="-120"/>
                        </a:rPr>
                        <a:t>Undergraduate/Room for 1 or 2 or 4 persons</a:t>
                      </a:r>
                      <a:endParaRPr kumimoji="0" lang="zh-TW" altLang="zh-TW" sz="1400" b="1" i="0" u="none" strike="noStrike" cap="none" normalizeH="0" baseline="0" dirty="0">
                        <a:ln>
                          <a:noFill/>
                        </a:ln>
                        <a:solidFill>
                          <a:schemeClr val="tx1"/>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AC09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1"/>
                  </a:ext>
                </a:extLst>
              </a:tr>
              <a:tr h="334621">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a:ln>
                            <a:noFill/>
                          </a:ln>
                          <a:solidFill>
                            <a:schemeClr val="tx1"/>
                          </a:solidFill>
                          <a:effectLst/>
                          <a:latin typeface="Book Antiqua" pitchFamily="18" charset="0"/>
                          <a:ea typeface="新細明體" pitchFamily="18" charset="-120"/>
                        </a:rPr>
                        <a:t>　</a:t>
                      </a:r>
                      <a:endParaRPr kumimoji="0" lang="zh-TW" altLang="en-US" sz="1200" b="0" i="0" u="none" strike="noStrike" cap="none" normalizeH="0" baseline="0">
                        <a:ln>
                          <a:noFill/>
                        </a:ln>
                        <a:solidFill>
                          <a:srgbClr val="000000"/>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Book Antiqua" pitchFamily="18" charset="0"/>
                          <a:ea typeface="新細明體" pitchFamily="18" charset="-120"/>
                        </a:rPr>
                        <a:t>Each Semester</a:t>
                      </a:r>
                      <a:endParaRPr kumimoji="0" lang="zh-TW" altLang="zh-TW" sz="1200" b="0" i="0" u="none" strike="noStrike" cap="none" normalizeH="0" baseline="0" dirty="0">
                        <a:ln>
                          <a:noFill/>
                        </a:ln>
                        <a:solidFill>
                          <a:srgbClr val="000000"/>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Book Antiqua" pitchFamily="18" charset="0"/>
                          <a:ea typeface="新細明體" pitchFamily="18" charset="-120"/>
                        </a:rPr>
                        <a:t>Summer Vacation</a:t>
                      </a:r>
                      <a:endParaRPr kumimoji="0" lang="zh-TW" altLang="zh-TW" sz="1200" b="0" i="0" u="none" strike="noStrike" cap="none" normalizeH="0" baseline="0" dirty="0">
                        <a:ln>
                          <a:noFill/>
                        </a:ln>
                        <a:solidFill>
                          <a:srgbClr val="000000"/>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Book Antiqua" pitchFamily="18" charset="0"/>
                          <a:ea typeface="新細明體" pitchFamily="18" charset="-120"/>
                        </a:rPr>
                        <a:t>Winter Vacation</a:t>
                      </a:r>
                      <a:endParaRPr kumimoji="0" lang="zh-TW" altLang="zh-TW" sz="1200" b="0" i="0" u="none" strike="noStrike" cap="none" normalizeH="0" baseline="0">
                        <a:ln>
                          <a:noFill/>
                        </a:ln>
                        <a:solidFill>
                          <a:srgbClr val="000000"/>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9940">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Book Antiqua" pitchFamily="18" charset="0"/>
                          <a:ea typeface="新細明體" pitchFamily="18" charset="-120"/>
                        </a:rPr>
                        <a:t>Male</a:t>
                      </a:r>
                      <a:endParaRPr kumimoji="0" lang="zh-TW" altLang="zh-TW" sz="1200" b="0" i="0" u="none" strike="noStrike" cap="none" normalizeH="0" baseline="0">
                        <a:ln>
                          <a:noFill/>
                        </a:ln>
                        <a:solidFill>
                          <a:srgbClr val="000000"/>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Book Antiqua" pitchFamily="18" charset="0"/>
                          <a:ea typeface="新細明體" pitchFamily="18" charset="-120"/>
                        </a:rPr>
                        <a:t>US$210- US$600</a:t>
                      </a:r>
                      <a:endParaRPr kumimoji="0" lang="zh-TW" altLang="zh-TW" sz="1200" b="0" i="0" u="none" strike="noStrike" cap="none" normalizeH="0" baseline="0" dirty="0">
                        <a:ln>
                          <a:noFill/>
                        </a:ln>
                        <a:solidFill>
                          <a:srgbClr val="000000"/>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Book Antiqua" pitchFamily="18" charset="0"/>
                          <a:ea typeface="新細明體" pitchFamily="18" charset="-120"/>
                        </a:rPr>
                        <a:t>US$129- US$367</a:t>
                      </a:r>
                      <a:endParaRPr kumimoji="0" lang="zh-TW" altLang="zh-TW" sz="1200" b="0" i="0" u="none" strike="noStrike" cap="none" normalizeH="0" baseline="0" dirty="0">
                        <a:ln>
                          <a:noFill/>
                        </a:ln>
                        <a:solidFill>
                          <a:srgbClr val="000000"/>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Book Antiqua" pitchFamily="18" charset="0"/>
                          <a:ea typeface="新細明體" pitchFamily="18" charset="-120"/>
                        </a:rPr>
                        <a:t>US$35- US$100</a:t>
                      </a:r>
                      <a:endParaRPr kumimoji="0" lang="zh-TW" altLang="zh-TW" sz="1200" b="0" i="0" u="none" strike="noStrike" cap="none" normalizeH="0" baseline="0" dirty="0">
                        <a:ln>
                          <a:noFill/>
                        </a:ln>
                        <a:solidFill>
                          <a:srgbClr val="000000"/>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9940">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Book Antiqua" pitchFamily="18" charset="0"/>
                          <a:ea typeface="新細明體" pitchFamily="18" charset="-120"/>
                        </a:rPr>
                        <a:t>Female</a:t>
                      </a:r>
                      <a:endParaRPr kumimoji="0" lang="zh-TW" altLang="zh-TW" sz="1200" b="0" i="0" u="none" strike="noStrike" cap="none" normalizeH="0" baseline="0">
                        <a:ln>
                          <a:noFill/>
                        </a:ln>
                        <a:solidFill>
                          <a:srgbClr val="000000"/>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Book Antiqua" pitchFamily="18" charset="0"/>
                          <a:ea typeface="新細明體" pitchFamily="18" charset="-120"/>
                        </a:rPr>
                        <a:t>US$210- US$450</a:t>
                      </a:r>
                      <a:endParaRPr kumimoji="0" lang="zh-TW" altLang="zh-TW" sz="1200" b="0" i="0" u="none" strike="noStrike" cap="none" normalizeH="0" baseline="0" dirty="0">
                        <a:ln>
                          <a:noFill/>
                        </a:ln>
                        <a:solidFill>
                          <a:srgbClr val="000000"/>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Book Antiqua" pitchFamily="18" charset="0"/>
                          <a:ea typeface="新細明體" pitchFamily="18" charset="-120"/>
                        </a:rPr>
                        <a:t>US$129- US$275</a:t>
                      </a:r>
                      <a:endParaRPr kumimoji="0" lang="zh-TW" altLang="zh-TW" sz="1200" b="0" i="0" u="none" strike="noStrike" cap="none" normalizeH="0" baseline="0" dirty="0">
                        <a:ln>
                          <a:noFill/>
                        </a:ln>
                        <a:solidFill>
                          <a:srgbClr val="000000"/>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Book Antiqua" pitchFamily="18" charset="0"/>
                          <a:ea typeface="新細明體" pitchFamily="18" charset="-120"/>
                        </a:rPr>
                        <a:t>US$35- US$75</a:t>
                      </a:r>
                      <a:endParaRPr kumimoji="0" lang="zh-TW" altLang="zh-TW" sz="1200" b="0" i="0" u="none" strike="noStrike" cap="none" normalizeH="0" baseline="0" dirty="0">
                        <a:ln>
                          <a:noFill/>
                        </a:ln>
                        <a:solidFill>
                          <a:srgbClr val="000000"/>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67958">
                <a:tc gridSpan="4">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a:ln>
                            <a:noFill/>
                          </a:ln>
                          <a:solidFill>
                            <a:schemeClr val="tx1"/>
                          </a:solidFill>
                          <a:effectLst/>
                          <a:latin typeface="Book Antiqua" pitchFamily="18" charset="0"/>
                          <a:ea typeface="新細明體" pitchFamily="18" charset="-120"/>
                        </a:rPr>
                        <a:t>Graduate / Room for 1 or 2 or 4 persons</a:t>
                      </a:r>
                      <a:endParaRPr kumimoji="0" lang="zh-TW" altLang="zh-TW" sz="1400" b="1" i="0" u="none" strike="noStrike" cap="none" normalizeH="0" baseline="0" dirty="0">
                        <a:ln>
                          <a:noFill/>
                        </a:ln>
                        <a:solidFill>
                          <a:schemeClr val="tx1"/>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AC09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5"/>
                  </a:ext>
                </a:extLst>
              </a:tr>
              <a:tr h="476007">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Book Antiqua" pitchFamily="18" charset="0"/>
                          <a:ea typeface="新細明體" pitchFamily="18" charset="-120"/>
                        </a:rPr>
                        <a:t>　</a:t>
                      </a:r>
                      <a:endParaRPr kumimoji="0" lang="zh-TW" altLang="en-US" sz="1200" b="0" i="0" u="none" strike="noStrike" cap="none" normalizeH="0" baseline="0" dirty="0">
                        <a:ln>
                          <a:noFill/>
                        </a:ln>
                        <a:solidFill>
                          <a:srgbClr val="000000"/>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Book Antiqua" pitchFamily="18" charset="0"/>
                          <a:ea typeface="新細明體" pitchFamily="18" charset="-120"/>
                        </a:rPr>
                        <a:t>Fall Semester</a:t>
                      </a:r>
                      <a:endParaRPr kumimoji="0" lang="zh-TW" altLang="zh-TW" sz="1200" b="0" i="0" u="none" strike="noStrike" cap="none" normalizeH="0" baseline="0" dirty="0">
                        <a:ln>
                          <a:noFill/>
                        </a:ln>
                        <a:solidFill>
                          <a:schemeClr val="tx1"/>
                        </a:solidFill>
                        <a:effectLst/>
                        <a:latin typeface="Book Antiqua" pitchFamily="18"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Book Antiqua" pitchFamily="18" charset="0"/>
                          <a:ea typeface="新細明體" pitchFamily="18" charset="-120"/>
                        </a:rPr>
                        <a:t> Sept. 1~Jan. 31</a:t>
                      </a:r>
                      <a:endParaRPr kumimoji="0" lang="zh-TW" altLang="zh-TW" sz="1200" b="0" i="0" u="none" strike="noStrike" cap="none" normalizeH="0" baseline="0" dirty="0">
                        <a:ln>
                          <a:noFill/>
                        </a:ln>
                        <a:solidFill>
                          <a:srgbClr val="000000"/>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Book Antiqua" pitchFamily="18" charset="0"/>
                          <a:ea typeface="新細明體" pitchFamily="18" charset="-120"/>
                        </a:rPr>
                        <a:t>Spring Semester </a:t>
                      </a:r>
                      <a:endParaRPr kumimoji="0" lang="zh-TW" altLang="zh-TW" sz="1200" b="0" i="0" u="none" strike="noStrike" cap="none" normalizeH="0" baseline="0" dirty="0">
                        <a:ln>
                          <a:noFill/>
                        </a:ln>
                        <a:solidFill>
                          <a:schemeClr val="tx1"/>
                        </a:solidFill>
                        <a:effectLst/>
                        <a:latin typeface="Book Antiqua" pitchFamily="18"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Book Antiqua" pitchFamily="18" charset="0"/>
                          <a:ea typeface="新細明體" pitchFamily="18" charset="-120"/>
                        </a:rPr>
                        <a:t>Feb. 1~Aug.31</a:t>
                      </a:r>
                      <a:endParaRPr kumimoji="0" lang="zh-TW" altLang="zh-TW" sz="1200" b="0" i="0" u="none" strike="noStrike" cap="none" normalizeH="0" baseline="0" dirty="0">
                        <a:ln>
                          <a:noFill/>
                        </a:ln>
                        <a:solidFill>
                          <a:srgbClr val="000000"/>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rowSpan="3">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100" b="0" i="0" u="none" strike="noStrike" cap="none" normalizeH="0" baseline="0" dirty="0">
                          <a:ln>
                            <a:noFill/>
                          </a:ln>
                          <a:solidFill>
                            <a:srgbClr val="000000"/>
                          </a:solidFill>
                          <a:effectLst/>
                          <a:latin typeface="Book Antiqua" pitchFamily="18" charset="0"/>
                          <a:ea typeface="新細明體" pitchFamily="18" charset="-120"/>
                        </a:rPr>
                        <a:t>The following fee is subject to change and it does not include the internet and air-conditioning cost.</a:t>
                      </a:r>
                      <a:endParaRPr kumimoji="0" lang="zh-TW" altLang="en-US" sz="1100" b="0" i="0" u="none" strike="noStrike" cap="none" normalizeH="0" baseline="0" dirty="0">
                        <a:ln>
                          <a:noFill/>
                        </a:ln>
                        <a:solidFill>
                          <a:srgbClr val="000000"/>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43118">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Book Antiqua" pitchFamily="18" charset="0"/>
                          <a:ea typeface="新細明體" pitchFamily="18" charset="-120"/>
                        </a:rPr>
                        <a:t>Male</a:t>
                      </a:r>
                      <a:endParaRPr kumimoji="0" lang="zh-TW" altLang="zh-TW" sz="1200" b="0" i="0" u="none" strike="noStrike" cap="none" normalizeH="0" baseline="0">
                        <a:ln>
                          <a:noFill/>
                        </a:ln>
                        <a:solidFill>
                          <a:srgbClr val="000000"/>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Book Antiqua" pitchFamily="18" charset="0"/>
                          <a:ea typeface="新細明體" pitchFamily="18" charset="-120"/>
                        </a:rPr>
                        <a:t>US$256- US$1,084</a:t>
                      </a:r>
                      <a:endParaRPr kumimoji="0" lang="zh-TW" altLang="zh-TW" sz="1200" b="0" i="0" u="none" strike="noStrike" cap="none" normalizeH="0" baseline="0" dirty="0">
                        <a:ln>
                          <a:noFill/>
                        </a:ln>
                        <a:solidFill>
                          <a:srgbClr val="000000"/>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Book Antiqua" pitchFamily="18" charset="0"/>
                          <a:ea typeface="新細明體" pitchFamily="18" charset="-120"/>
                        </a:rPr>
                        <a:t>US$358- US$1,517</a:t>
                      </a:r>
                      <a:endParaRPr kumimoji="0" lang="zh-TW" altLang="zh-TW" sz="1200" b="0" i="0" u="none" strike="noStrike" cap="none" normalizeH="0" baseline="0" dirty="0">
                        <a:ln>
                          <a:noFill/>
                        </a:ln>
                        <a:solidFill>
                          <a:srgbClr val="000000"/>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10007"/>
                  </a:ext>
                </a:extLst>
              </a:tr>
              <a:tr h="352049">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a:ln>
                            <a:noFill/>
                          </a:ln>
                          <a:solidFill>
                            <a:schemeClr val="tx1"/>
                          </a:solidFill>
                          <a:effectLst/>
                          <a:latin typeface="Book Antiqua" pitchFamily="18" charset="0"/>
                          <a:ea typeface="新細明體" pitchFamily="18" charset="-120"/>
                        </a:rPr>
                        <a:t>Female</a:t>
                      </a:r>
                      <a:endParaRPr kumimoji="0" lang="zh-TW" altLang="zh-TW" sz="1200" b="0" i="0" u="none" strike="noStrike" cap="none" normalizeH="0" baseline="0">
                        <a:ln>
                          <a:noFill/>
                        </a:ln>
                        <a:solidFill>
                          <a:srgbClr val="000000"/>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Book Antiqua" pitchFamily="18" charset="0"/>
                          <a:ea typeface="新細明體" pitchFamily="18" charset="-120"/>
                        </a:rPr>
                        <a:t>US$334-US$1,084</a:t>
                      </a:r>
                      <a:endParaRPr kumimoji="0" lang="zh-TW" altLang="zh-TW" sz="1200" b="0" i="0" u="none" strike="noStrike" cap="none" normalizeH="0" baseline="0" dirty="0">
                        <a:ln>
                          <a:noFill/>
                        </a:ln>
                        <a:solidFill>
                          <a:srgbClr val="000000"/>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Book Antiqua" pitchFamily="18" charset="0"/>
                          <a:ea typeface="新細明體" pitchFamily="18" charset="-120"/>
                        </a:rPr>
                        <a:t>US$467- US$1,517</a:t>
                      </a:r>
                      <a:endParaRPr kumimoji="0" lang="zh-TW" altLang="zh-TW" sz="1200" b="0" i="0" u="none" strike="noStrike" cap="none" normalizeH="0" baseline="0" dirty="0">
                        <a:ln>
                          <a:noFill/>
                        </a:ln>
                        <a:solidFill>
                          <a:srgbClr val="000000"/>
                        </a:solidFill>
                        <a:effectLst/>
                        <a:latin typeface="Book Antiqua" pitchFamily="18" charset="0"/>
                        <a:ea typeface="新細明體" pitchFamily="18" charset="-120"/>
                      </a:endParaRPr>
                    </a:p>
                  </a:txBody>
                  <a:tcPr marL="13337" marR="13337" marT="0" marB="0" anchor="ctr" horzOverflow="overflow">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915152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AC6424E8-D547-4510-A241-52B5E4886593}"/>
              </a:ext>
            </a:extLst>
          </p:cNvPr>
          <p:cNvSpPr>
            <a:spLocks noGrp="1"/>
          </p:cNvSpPr>
          <p:nvPr>
            <p:ph type="title"/>
          </p:nvPr>
        </p:nvSpPr>
        <p:spPr/>
        <p:txBody>
          <a:bodyPr/>
          <a:lstStyle/>
          <a:p>
            <a:pPr algn="ctr"/>
            <a:r>
              <a:rPr lang="en-US" altLang="zh-TW" b="1" dirty="0">
                <a:latin typeface="Arial" panose="020B0604020202020204" pitchFamily="34" charset="0"/>
                <a:cs typeface="Arial" panose="020B0604020202020204" pitchFamily="34" charset="0"/>
              </a:rPr>
              <a:t>Estimate Cost at NCU</a:t>
            </a:r>
            <a:endParaRPr lang="zh-TW" altLang="en-US" dirty="0">
              <a:latin typeface="Arial" panose="020B0604020202020204" pitchFamily="34" charset="0"/>
              <a:cs typeface="Arial" panose="020B0604020202020204" pitchFamily="34" charset="0"/>
            </a:endParaRPr>
          </a:p>
        </p:txBody>
      </p:sp>
      <p:sp>
        <p:nvSpPr>
          <p:cNvPr id="2" name="矩形 1">
            <a:extLst>
              <a:ext uri="{FF2B5EF4-FFF2-40B4-BE49-F238E27FC236}">
                <a16:creationId xmlns:a16="http://schemas.microsoft.com/office/drawing/2014/main" id="{C6A97C59-AED4-43B6-B0D8-870BA6E274C8}"/>
              </a:ext>
            </a:extLst>
          </p:cNvPr>
          <p:cNvSpPr/>
          <p:nvPr/>
        </p:nvSpPr>
        <p:spPr>
          <a:xfrm>
            <a:off x="6557536" y="4773166"/>
            <a:ext cx="4295993" cy="304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TW" dirty="0">
                <a:solidFill>
                  <a:schemeClr val="tx1"/>
                </a:solidFill>
              </a:rPr>
              <a:t>	</a:t>
            </a:r>
          </a:p>
          <a:p>
            <a:pPr marL="285750" indent="-285750">
              <a:buFontTx/>
              <a:buBlip>
                <a:blip r:embed="rId2"/>
              </a:buBlip>
              <a:defRPr/>
            </a:pPr>
            <a:endParaRPr lang="en-US" altLang="zh-TW" dirty="0">
              <a:solidFill>
                <a:schemeClr val="tx1"/>
              </a:solidFill>
            </a:endParaRPr>
          </a:p>
          <a:p>
            <a:pPr marL="285750" indent="-285750">
              <a:buFontTx/>
              <a:buBlip>
                <a:blip r:embed="rId2"/>
              </a:buBlip>
              <a:defRPr/>
            </a:pPr>
            <a:endParaRPr lang="en-US" altLang="zh-TW" dirty="0">
              <a:solidFill>
                <a:schemeClr val="tx1"/>
              </a:solidFill>
            </a:endParaRPr>
          </a:p>
          <a:p>
            <a:pPr marL="285750" indent="-285750">
              <a:buFontTx/>
              <a:buBlip>
                <a:blip r:embed="rId2"/>
              </a:buBlip>
              <a:defRPr/>
            </a:pPr>
            <a:endParaRPr lang="en-US" altLang="zh-TW" dirty="0">
              <a:solidFill>
                <a:schemeClr val="tx1"/>
              </a:solidFill>
            </a:endParaRPr>
          </a:p>
          <a:p>
            <a:pPr>
              <a:defRPr/>
            </a:pPr>
            <a:r>
              <a:rPr lang="en-US" altLang="zh-TW" dirty="0">
                <a:solidFill>
                  <a:schemeClr val="tx1"/>
                </a:solidFill>
              </a:rPr>
              <a:t>                                                                          </a:t>
            </a:r>
          </a:p>
          <a:p>
            <a:pPr>
              <a:defRPr/>
            </a:pPr>
            <a:r>
              <a:rPr lang="en-US" altLang="zh-TW" dirty="0">
                <a:solidFill>
                  <a:schemeClr val="tx1"/>
                </a:solidFill>
                <a:latin typeface="Arial" panose="020B0604020202020204" pitchFamily="34" charset="0"/>
                <a:cs typeface="Arial" panose="020B0604020202020204" pitchFamily="34" charset="0"/>
              </a:rPr>
              <a:t>*Estimated Rate: US$1 = NT30</a:t>
            </a:r>
          </a:p>
          <a:p>
            <a:pPr>
              <a:defRPr/>
            </a:pPr>
            <a:r>
              <a:rPr lang="en-US" altLang="zh-TW" dirty="0">
                <a:solidFill>
                  <a:schemeClr val="tx1"/>
                </a:solidFill>
                <a:latin typeface="Arial" panose="020B0604020202020204" pitchFamily="34" charset="0"/>
                <a:cs typeface="Arial" panose="020B0604020202020204" pitchFamily="34" charset="0"/>
              </a:rPr>
              <a:t>*Tuition waived </a:t>
            </a:r>
          </a:p>
          <a:p>
            <a:pPr>
              <a:defRPr/>
            </a:pPr>
            <a:r>
              <a:rPr lang="en-US" altLang="zh-TW" dirty="0">
                <a:solidFill>
                  <a:schemeClr val="tx1"/>
                </a:solidFill>
                <a:latin typeface="Arial" panose="020B0604020202020204" pitchFamily="34" charset="0"/>
                <a:cs typeface="Arial" panose="020B0604020202020204" pitchFamily="34" charset="0"/>
              </a:rPr>
              <a:t>*Other Personal Expense not Included</a:t>
            </a:r>
          </a:p>
          <a:p>
            <a:pPr>
              <a:defRPr/>
            </a:pPr>
            <a:r>
              <a:rPr lang="en-US" altLang="zh-TW" dirty="0">
                <a:solidFill>
                  <a:schemeClr val="tx1"/>
                </a:solidFill>
                <a:latin typeface="Arial" panose="020B0604020202020204" pitchFamily="34" charset="0"/>
                <a:cs typeface="Arial" panose="020B0604020202020204" pitchFamily="34" charset="0"/>
              </a:rPr>
              <a:t>*Students who do not provide the proof of the health insurance overseas will need to pay for the Insurance here (around USD 170)</a:t>
            </a:r>
          </a:p>
        </p:txBody>
      </p:sp>
      <p:graphicFrame>
        <p:nvGraphicFramePr>
          <p:cNvPr id="3" name="表格 2">
            <a:extLst>
              <a:ext uri="{FF2B5EF4-FFF2-40B4-BE49-F238E27FC236}">
                <a16:creationId xmlns:a16="http://schemas.microsoft.com/office/drawing/2014/main" id="{8B459683-33BC-E58A-2CE0-586075DA2B85}"/>
              </a:ext>
            </a:extLst>
          </p:cNvPr>
          <p:cNvGraphicFramePr>
            <a:graphicFrameLocks noGrp="1"/>
          </p:cNvGraphicFramePr>
          <p:nvPr>
            <p:extLst>
              <p:ext uri="{D42A27DB-BD31-4B8C-83A1-F6EECF244321}">
                <p14:modId xmlns:p14="http://schemas.microsoft.com/office/powerpoint/2010/main" val="2408902243"/>
              </p:ext>
            </p:extLst>
          </p:nvPr>
        </p:nvGraphicFramePr>
        <p:xfrm>
          <a:off x="3281441" y="1556703"/>
          <a:ext cx="6281530" cy="2909067"/>
        </p:xfrm>
        <a:graphic>
          <a:graphicData uri="http://schemas.openxmlformats.org/drawingml/2006/table">
            <a:tbl>
              <a:tblPr firstRow="1" bandRow="1">
                <a:tableStyleId>{93296810-A885-4BE3-A3E7-6D5BEEA58F35}</a:tableStyleId>
              </a:tblPr>
              <a:tblGrid>
                <a:gridCol w="3784177">
                  <a:extLst>
                    <a:ext uri="{9D8B030D-6E8A-4147-A177-3AD203B41FA5}">
                      <a16:colId xmlns:a16="http://schemas.microsoft.com/office/drawing/2014/main" val="20000"/>
                    </a:ext>
                  </a:extLst>
                </a:gridCol>
                <a:gridCol w="2497353">
                  <a:extLst>
                    <a:ext uri="{9D8B030D-6E8A-4147-A177-3AD203B41FA5}">
                      <a16:colId xmlns:a16="http://schemas.microsoft.com/office/drawing/2014/main" val="20001"/>
                    </a:ext>
                  </a:extLst>
                </a:gridCol>
              </a:tblGrid>
              <a:tr h="385712">
                <a:tc>
                  <a:txBody>
                    <a:bodyPr/>
                    <a:lstStyle/>
                    <a:p>
                      <a:r>
                        <a:rPr lang="en-US" altLang="zh-TW" sz="1800" dirty="0">
                          <a:latin typeface="Arial" panose="020B0604020202020204" pitchFamily="34" charset="0"/>
                          <a:cs typeface="Arial" panose="020B0604020202020204" pitchFamily="34" charset="0"/>
                        </a:rPr>
                        <a:t>Item</a:t>
                      </a:r>
                      <a:endParaRPr lang="zh-TW" altLang="en-US" sz="1800" dirty="0">
                        <a:latin typeface="Arial" panose="020B0604020202020204" pitchFamily="34" charset="0"/>
                        <a:cs typeface="Arial" panose="020B0604020202020204" pitchFamily="34" charset="0"/>
                      </a:endParaRPr>
                    </a:p>
                  </a:txBody>
                  <a:tcPr marT="45725" marB="45725"/>
                </a:tc>
                <a:tc>
                  <a:txBody>
                    <a:bodyPr/>
                    <a:lstStyle/>
                    <a:p>
                      <a:r>
                        <a:rPr lang="en-US" altLang="zh-TW" sz="1800" dirty="0">
                          <a:latin typeface="Arial" panose="020B0604020202020204" pitchFamily="34" charset="0"/>
                          <a:cs typeface="Arial" panose="020B0604020202020204" pitchFamily="34" charset="0"/>
                        </a:rPr>
                        <a:t>Cost /half year</a:t>
                      </a:r>
                      <a:r>
                        <a:rPr lang="en-US" altLang="zh-TW" sz="1800" baseline="0" dirty="0">
                          <a:latin typeface="Arial" panose="020B0604020202020204" pitchFamily="34" charset="0"/>
                          <a:cs typeface="Arial" panose="020B0604020202020204" pitchFamily="34" charset="0"/>
                        </a:rPr>
                        <a:t>(USD)</a:t>
                      </a:r>
                      <a:endParaRPr lang="zh-TW" altLang="en-US" sz="1800" dirty="0">
                        <a:latin typeface="Arial" panose="020B0604020202020204" pitchFamily="34" charset="0"/>
                        <a:cs typeface="Arial" panose="020B0604020202020204" pitchFamily="34" charset="0"/>
                      </a:endParaRPr>
                    </a:p>
                  </a:txBody>
                  <a:tcPr marT="45725" marB="45725"/>
                </a:tc>
                <a:extLst>
                  <a:ext uri="{0D108BD9-81ED-4DB2-BD59-A6C34878D82A}">
                    <a16:rowId xmlns:a16="http://schemas.microsoft.com/office/drawing/2014/main" val="10000"/>
                  </a:ext>
                </a:extLst>
              </a:tr>
              <a:tr h="391104">
                <a:tc>
                  <a:txBody>
                    <a:bodyPr/>
                    <a:lstStyle/>
                    <a:p>
                      <a:pPr algn="l"/>
                      <a:r>
                        <a:rPr lang="en-US" altLang="zh-TW" sz="1800" dirty="0">
                          <a:latin typeface="Arial" panose="020B0604020202020204" pitchFamily="34" charset="0"/>
                          <a:cs typeface="Arial" panose="020B0604020202020204" pitchFamily="34" charset="0"/>
                        </a:rPr>
                        <a:t>Textbooks &amp; Learning Materials</a:t>
                      </a:r>
                      <a:endParaRPr lang="zh-TW" altLang="en-US" sz="1800" dirty="0">
                        <a:latin typeface="Arial" panose="020B0604020202020204" pitchFamily="34" charset="0"/>
                        <a:cs typeface="Arial" panose="020B0604020202020204" pitchFamily="34" charset="0"/>
                      </a:endParaRPr>
                    </a:p>
                  </a:txBody>
                  <a:tcPr marT="45725" marB="45725"/>
                </a:tc>
                <a:tc>
                  <a:txBody>
                    <a:bodyPr/>
                    <a:lstStyle/>
                    <a:p>
                      <a:r>
                        <a:rPr lang="en-US" altLang="zh-TW" sz="1800" dirty="0">
                          <a:latin typeface="Arial" panose="020B0604020202020204" pitchFamily="34" charset="0"/>
                          <a:cs typeface="Arial" panose="020B0604020202020204" pitchFamily="34" charset="0"/>
                        </a:rPr>
                        <a:t>180</a:t>
                      </a:r>
                      <a:endParaRPr lang="zh-TW" altLang="en-US" sz="1800" dirty="0">
                        <a:latin typeface="Arial" panose="020B0604020202020204" pitchFamily="34" charset="0"/>
                        <a:cs typeface="Arial" panose="020B0604020202020204" pitchFamily="34" charset="0"/>
                      </a:endParaRPr>
                    </a:p>
                  </a:txBody>
                  <a:tcPr marT="45725" marB="45725"/>
                </a:tc>
                <a:extLst>
                  <a:ext uri="{0D108BD9-81ED-4DB2-BD59-A6C34878D82A}">
                    <a16:rowId xmlns:a16="http://schemas.microsoft.com/office/drawing/2014/main" val="10001"/>
                  </a:ext>
                </a:extLst>
              </a:tr>
              <a:tr h="391104">
                <a:tc>
                  <a:txBody>
                    <a:bodyPr/>
                    <a:lstStyle/>
                    <a:p>
                      <a:r>
                        <a:rPr lang="en-US" altLang="zh-TW" sz="1800" dirty="0">
                          <a:latin typeface="Arial" panose="020B0604020202020204" pitchFamily="34" charset="0"/>
                          <a:cs typeface="Arial" panose="020B0604020202020204" pitchFamily="34" charset="0"/>
                        </a:rPr>
                        <a:t>Food</a:t>
                      </a:r>
                      <a:endParaRPr lang="zh-TW" altLang="en-US" sz="1800" dirty="0">
                        <a:latin typeface="Arial" panose="020B0604020202020204" pitchFamily="34" charset="0"/>
                        <a:cs typeface="Arial" panose="020B0604020202020204" pitchFamily="34" charset="0"/>
                      </a:endParaRPr>
                    </a:p>
                  </a:txBody>
                  <a:tcPr marT="45725" marB="45725"/>
                </a:tc>
                <a:tc>
                  <a:txBody>
                    <a:bodyPr/>
                    <a:lstStyle/>
                    <a:p>
                      <a:r>
                        <a:rPr lang="en-US" altLang="zh-TW" sz="1800" dirty="0">
                          <a:latin typeface="Arial" panose="020B0604020202020204" pitchFamily="34" charset="0"/>
                          <a:cs typeface="Arial" panose="020B0604020202020204" pitchFamily="34" charset="0"/>
                        </a:rPr>
                        <a:t>1800 (300/month)</a:t>
                      </a:r>
                      <a:endParaRPr lang="zh-TW" altLang="en-US" sz="1800" dirty="0">
                        <a:latin typeface="Arial" panose="020B0604020202020204" pitchFamily="34" charset="0"/>
                        <a:cs typeface="Arial" panose="020B0604020202020204" pitchFamily="34" charset="0"/>
                      </a:endParaRPr>
                    </a:p>
                  </a:txBody>
                  <a:tcPr marT="45725" marB="45725"/>
                </a:tc>
                <a:extLst>
                  <a:ext uri="{0D108BD9-81ED-4DB2-BD59-A6C34878D82A}">
                    <a16:rowId xmlns:a16="http://schemas.microsoft.com/office/drawing/2014/main" val="10002"/>
                  </a:ext>
                </a:extLst>
              </a:tr>
              <a:tr h="675055">
                <a:tc>
                  <a:txBody>
                    <a:bodyPr/>
                    <a:lstStyle/>
                    <a:p>
                      <a:r>
                        <a:rPr lang="en-US" altLang="zh-TW" sz="1800" dirty="0">
                          <a:latin typeface="Arial" panose="020B0604020202020204" pitchFamily="34" charset="0"/>
                          <a:cs typeface="Arial" panose="020B0604020202020204" pitchFamily="34" charset="0"/>
                        </a:rPr>
                        <a:t>Off-Campus Accommodation</a:t>
                      </a:r>
                    </a:p>
                    <a:p>
                      <a:r>
                        <a:rPr lang="en-US" altLang="zh-TW" sz="1800" dirty="0">
                          <a:latin typeface="Arial" panose="020B0604020202020204" pitchFamily="34" charset="0"/>
                          <a:cs typeface="Arial" panose="020B0604020202020204" pitchFamily="34" charset="0"/>
                        </a:rPr>
                        <a:t>(single room)</a:t>
                      </a:r>
                      <a:endParaRPr lang="zh-TW" altLang="en-US" sz="1800" dirty="0">
                        <a:latin typeface="Arial" panose="020B0604020202020204" pitchFamily="34" charset="0"/>
                        <a:cs typeface="Arial" panose="020B0604020202020204" pitchFamily="34" charset="0"/>
                      </a:endParaRPr>
                    </a:p>
                  </a:txBody>
                  <a:tcPr marT="45725" marB="45725"/>
                </a:tc>
                <a:tc>
                  <a:txBody>
                    <a:bodyPr/>
                    <a:lstStyle/>
                    <a:p>
                      <a:r>
                        <a:rPr lang="en-US" altLang="zh-TW" sz="1800" dirty="0">
                          <a:latin typeface="Arial" panose="020B0604020202020204" pitchFamily="34" charset="0"/>
                          <a:cs typeface="Arial" panose="020B0604020202020204" pitchFamily="34" charset="0"/>
                        </a:rPr>
                        <a:t>900 (150/month)</a:t>
                      </a:r>
                      <a:endParaRPr lang="zh-TW" altLang="en-US" sz="1800" dirty="0">
                        <a:latin typeface="Arial" panose="020B0604020202020204" pitchFamily="34" charset="0"/>
                        <a:cs typeface="Arial" panose="020B0604020202020204" pitchFamily="34" charset="0"/>
                      </a:endParaRPr>
                    </a:p>
                  </a:txBody>
                  <a:tcPr marT="45725" marB="45725"/>
                </a:tc>
                <a:extLst>
                  <a:ext uri="{0D108BD9-81ED-4DB2-BD59-A6C34878D82A}">
                    <a16:rowId xmlns:a16="http://schemas.microsoft.com/office/drawing/2014/main" val="10003"/>
                  </a:ext>
                </a:extLst>
              </a:tr>
              <a:tr h="674988">
                <a:tc>
                  <a:txBody>
                    <a:bodyPr/>
                    <a:lstStyle/>
                    <a:p>
                      <a:r>
                        <a:rPr lang="en-US" altLang="zh-TW" sz="1800" dirty="0">
                          <a:latin typeface="Arial" panose="020B0604020202020204" pitchFamily="34" charset="0"/>
                          <a:cs typeface="Arial" panose="020B0604020202020204" pitchFamily="34" charset="0"/>
                        </a:rPr>
                        <a:t>NCU Student Insurance fee &amp; Internet</a:t>
                      </a:r>
                      <a:endParaRPr lang="zh-TW" altLang="en-US" sz="1800" dirty="0">
                        <a:latin typeface="Arial" panose="020B0604020202020204" pitchFamily="34" charset="0"/>
                        <a:cs typeface="Arial" panose="020B0604020202020204" pitchFamily="34" charset="0"/>
                      </a:endParaRPr>
                    </a:p>
                  </a:txBody>
                  <a:tcPr marT="45725" marB="45725"/>
                </a:tc>
                <a:tc>
                  <a:txBody>
                    <a:bodyPr/>
                    <a:lstStyle/>
                    <a:p>
                      <a:r>
                        <a:rPr lang="en-US" altLang="zh-TW" sz="1800" dirty="0">
                          <a:latin typeface="Arial" panose="020B0604020202020204" pitchFamily="34" charset="0"/>
                          <a:cs typeface="Arial" panose="020B0604020202020204" pitchFamily="34" charset="0"/>
                        </a:rPr>
                        <a:t>30 </a:t>
                      </a:r>
                      <a:endParaRPr lang="zh-TW" altLang="en-US" sz="1800" dirty="0">
                        <a:latin typeface="Arial" panose="020B0604020202020204" pitchFamily="34" charset="0"/>
                        <a:cs typeface="Arial" panose="020B0604020202020204" pitchFamily="34" charset="0"/>
                      </a:endParaRPr>
                    </a:p>
                  </a:txBody>
                  <a:tcPr marT="45725" marB="45725"/>
                </a:tc>
                <a:extLst>
                  <a:ext uri="{0D108BD9-81ED-4DB2-BD59-A6C34878D82A}">
                    <a16:rowId xmlns:a16="http://schemas.microsoft.com/office/drawing/2014/main" val="10004"/>
                  </a:ext>
                </a:extLst>
              </a:tr>
              <a:tr h="391104">
                <a:tc>
                  <a:txBody>
                    <a:bodyPr/>
                    <a:lstStyle/>
                    <a:p>
                      <a:r>
                        <a:rPr lang="en-US" altLang="zh-TW" sz="1800" dirty="0">
                          <a:latin typeface="Arial" panose="020B0604020202020204" pitchFamily="34" charset="0"/>
                          <a:cs typeface="Arial" panose="020B0604020202020204" pitchFamily="34" charset="0"/>
                        </a:rPr>
                        <a:t>Total</a:t>
                      </a:r>
                      <a:endParaRPr lang="zh-TW" altLang="en-US" sz="1800" dirty="0">
                        <a:latin typeface="Arial" panose="020B0604020202020204" pitchFamily="34" charset="0"/>
                        <a:cs typeface="Arial" panose="020B0604020202020204" pitchFamily="34" charset="0"/>
                      </a:endParaRPr>
                    </a:p>
                  </a:txBody>
                  <a:tcPr marT="45725" marB="45725"/>
                </a:tc>
                <a:tc>
                  <a:txBody>
                    <a:bodyPr/>
                    <a:lstStyle/>
                    <a:p>
                      <a:r>
                        <a:rPr lang="en-US" altLang="zh-TW" sz="1800" dirty="0">
                          <a:latin typeface="Arial" panose="020B0604020202020204" pitchFamily="34" charset="0"/>
                          <a:cs typeface="Arial" panose="020B0604020202020204" pitchFamily="34" charset="0"/>
                        </a:rPr>
                        <a:t>2910</a:t>
                      </a:r>
                      <a:endParaRPr lang="zh-TW" altLang="en-US" sz="1800" dirty="0">
                        <a:latin typeface="Arial" panose="020B0604020202020204" pitchFamily="34" charset="0"/>
                        <a:cs typeface="Arial" panose="020B0604020202020204" pitchFamily="34" charset="0"/>
                      </a:endParaRPr>
                    </a:p>
                  </a:txBody>
                  <a:tcPr marT="45725" marB="45725"/>
                </a:tc>
                <a:extLst>
                  <a:ext uri="{0D108BD9-81ED-4DB2-BD59-A6C34878D82A}">
                    <a16:rowId xmlns:a16="http://schemas.microsoft.com/office/drawing/2014/main" val="10005"/>
                  </a:ext>
                </a:extLst>
              </a:tr>
            </a:tbl>
          </a:graphicData>
        </a:graphic>
      </p:graphicFrame>
      <p:pic>
        <p:nvPicPr>
          <p:cNvPr id="5" name="圖片 4">
            <a:extLst>
              <a:ext uri="{FF2B5EF4-FFF2-40B4-BE49-F238E27FC236}">
                <a16:creationId xmlns:a16="http://schemas.microsoft.com/office/drawing/2014/main" id="{98D47F62-E7F8-FF01-4404-66CDBE77C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2206" y="4773166"/>
            <a:ext cx="2880000" cy="1616843"/>
          </a:xfrm>
          <a:prstGeom prst="rect">
            <a:avLst/>
          </a:prstGeom>
          <a:ln>
            <a:noFill/>
          </a:ln>
          <a:effectLst>
            <a:softEdge rad="112500"/>
          </a:effectLst>
        </p:spPr>
      </p:pic>
      <p:pic>
        <p:nvPicPr>
          <p:cNvPr id="6" name="Picture 15" descr="C:\Users\user\Downloads\44936507_10155606904651455_3224522735573008384_o.jpg">
            <a:extLst>
              <a:ext uri="{FF2B5EF4-FFF2-40B4-BE49-F238E27FC236}">
                <a16:creationId xmlns:a16="http://schemas.microsoft.com/office/drawing/2014/main" id="{6540EEBF-2DC5-3340-59F8-F765700FE3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564" y="4035014"/>
            <a:ext cx="23749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C:\Users\user\Downloads\44905871_10155606909501455_4869574860109512704_o.jpg">
            <a:extLst>
              <a:ext uri="{FF2B5EF4-FFF2-40B4-BE49-F238E27FC236}">
                <a16:creationId xmlns:a16="http://schemas.microsoft.com/office/drawing/2014/main" id="{F136A507-DDAA-931E-0270-726C1DF859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564" y="1842218"/>
            <a:ext cx="23749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0914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AC6424E8-D547-4510-A241-52B5E4886593}"/>
              </a:ext>
            </a:extLst>
          </p:cNvPr>
          <p:cNvSpPr>
            <a:spLocks noGrp="1"/>
          </p:cNvSpPr>
          <p:nvPr>
            <p:ph type="title"/>
          </p:nvPr>
        </p:nvSpPr>
        <p:spPr/>
        <p:txBody>
          <a:bodyPr/>
          <a:lstStyle/>
          <a:p>
            <a:pPr algn="ctr">
              <a:defRPr/>
            </a:pPr>
            <a:r>
              <a:rPr kumimoji="0" lang="en-US" altLang="zh-TW" b="1" dirty="0">
                <a:latin typeface="Arial" panose="020B0604020202020204" pitchFamily="34" charset="0"/>
                <a:cs typeface="Arial" panose="020B0604020202020204" pitchFamily="34" charset="0"/>
              </a:rPr>
              <a:t>Wanted: Exchange Student!</a:t>
            </a:r>
            <a:endParaRPr kumimoji="0" lang="zh-TW" altLang="en-US" dirty="0">
              <a:latin typeface="Arial" panose="020B0604020202020204" pitchFamily="34" charset="0"/>
              <a:cs typeface="Arial" panose="020B0604020202020204" pitchFamily="34" charset="0"/>
            </a:endParaRPr>
          </a:p>
        </p:txBody>
      </p:sp>
      <p:sp>
        <p:nvSpPr>
          <p:cNvPr id="2" name="矩形 1">
            <a:extLst>
              <a:ext uri="{FF2B5EF4-FFF2-40B4-BE49-F238E27FC236}">
                <a16:creationId xmlns:a16="http://schemas.microsoft.com/office/drawing/2014/main" id="{5F7DE61A-777D-7A1B-732E-24898C86F389}"/>
              </a:ext>
            </a:extLst>
          </p:cNvPr>
          <p:cNvSpPr/>
          <p:nvPr/>
        </p:nvSpPr>
        <p:spPr>
          <a:xfrm>
            <a:off x="3352418" y="1672873"/>
            <a:ext cx="4535488" cy="1038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Wingdings" panose="05000000000000000000" pitchFamily="2" charset="2"/>
              <a:buChar char="ü"/>
              <a:defRPr/>
            </a:pPr>
            <a:endParaRPr lang="en-US" altLang="zh-TW" dirty="0">
              <a:solidFill>
                <a:schemeClr val="tx1"/>
              </a:solidFill>
            </a:endParaRPr>
          </a:p>
          <a:p>
            <a:pPr marL="285750" indent="-285750">
              <a:buFont typeface="Wingdings" panose="05000000000000000000" pitchFamily="2" charset="2"/>
              <a:buChar char="ü"/>
              <a:defRPr/>
            </a:pPr>
            <a:endParaRPr lang="en-US" altLang="zh-TW" dirty="0">
              <a:solidFill>
                <a:schemeClr val="tx1"/>
              </a:solidFill>
            </a:endParaRPr>
          </a:p>
          <a:p>
            <a:pPr marL="285750" indent="-285750">
              <a:buFont typeface="Wingdings" panose="05000000000000000000" pitchFamily="2" charset="2"/>
              <a:buChar char="ü"/>
              <a:defRPr/>
            </a:pPr>
            <a:endParaRPr lang="en-US" altLang="zh-TW" dirty="0">
              <a:solidFill>
                <a:schemeClr val="tx1"/>
              </a:solidFill>
            </a:endParaRPr>
          </a:p>
          <a:p>
            <a:pPr marL="285750" indent="-285750">
              <a:buFont typeface="Wingdings" panose="05000000000000000000" pitchFamily="2" charset="2"/>
              <a:buChar char="ü"/>
              <a:defRPr/>
            </a:pPr>
            <a:r>
              <a:rPr lang="en-US" altLang="zh-TW" dirty="0">
                <a:solidFill>
                  <a:schemeClr val="tx1"/>
                </a:solidFill>
                <a:latin typeface="Arial" panose="020B0604020202020204" pitchFamily="34" charset="0"/>
                <a:cs typeface="Arial" panose="020B0604020202020204" pitchFamily="34" charset="0"/>
              </a:rPr>
              <a:t>Application Deadline: </a:t>
            </a:r>
          </a:p>
          <a:p>
            <a:pPr>
              <a:defRPr/>
            </a:pPr>
            <a:r>
              <a:rPr lang="en-US" altLang="zh-TW"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Fall Semester—</a:t>
            </a:r>
            <a:r>
              <a:rPr lang="en-US" altLang="zh-TW" dirty="0">
                <a:solidFill>
                  <a:schemeClr val="tx1"/>
                </a:solidFill>
                <a:latin typeface="Arial" panose="020B0604020202020204" pitchFamily="34" charset="0"/>
                <a:cs typeface="Arial" panose="020B0604020202020204" pitchFamily="34" charset="0"/>
              </a:rPr>
              <a:t>April 30</a:t>
            </a:r>
          </a:p>
          <a:p>
            <a:pPr>
              <a:defRPr/>
            </a:pPr>
            <a:r>
              <a:rPr lang="en-US" altLang="zh-TW"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Spring Semester</a:t>
            </a:r>
            <a:r>
              <a:rPr lang="en-US" altLang="zh-TW" dirty="0">
                <a:solidFill>
                  <a:schemeClr val="tx1"/>
                </a:solidFill>
                <a:latin typeface="Arial" panose="020B0604020202020204" pitchFamily="34" charset="0"/>
                <a:cs typeface="Arial" panose="020B0604020202020204" pitchFamily="34" charset="0"/>
              </a:rPr>
              <a:t>--October 30</a:t>
            </a:r>
          </a:p>
          <a:p>
            <a:pPr marL="285750" indent="-285750">
              <a:buFont typeface="Wingdings" panose="05000000000000000000" pitchFamily="2" charset="2"/>
              <a:buChar char="ü"/>
              <a:defRPr/>
            </a:pPr>
            <a:r>
              <a:rPr lang="en-US" altLang="zh-TW" dirty="0">
                <a:solidFill>
                  <a:schemeClr val="tx1"/>
                </a:solidFill>
                <a:latin typeface="Arial" panose="020B0604020202020204" pitchFamily="34" charset="0"/>
                <a:cs typeface="Arial" panose="020B0604020202020204" pitchFamily="34" charset="0"/>
              </a:rPr>
              <a:t>Length of study:1 semester or 2 semesters</a:t>
            </a:r>
          </a:p>
          <a:p>
            <a:pPr marL="285750" indent="-285750">
              <a:buFont typeface="Wingdings" panose="05000000000000000000" pitchFamily="2" charset="2"/>
              <a:buChar char="ü"/>
              <a:defRPr/>
            </a:pPr>
            <a:endParaRPr lang="en-US" altLang="zh-TW" dirty="0">
              <a:solidFill>
                <a:schemeClr val="tx1"/>
              </a:solidFill>
            </a:endParaRPr>
          </a:p>
          <a:p>
            <a:pPr marL="285750" indent="-285750">
              <a:buFont typeface="Wingdings" panose="05000000000000000000" pitchFamily="2" charset="2"/>
              <a:buChar char="ü"/>
              <a:defRPr/>
            </a:pPr>
            <a:endParaRPr lang="en-US" altLang="zh-TW" dirty="0"/>
          </a:p>
          <a:p>
            <a:pPr marL="285750" indent="-285750">
              <a:buFont typeface="Wingdings" panose="05000000000000000000" pitchFamily="2" charset="2"/>
              <a:buChar char="ü"/>
              <a:defRPr/>
            </a:pPr>
            <a:endParaRPr lang="en-US" altLang="zh-TW" dirty="0"/>
          </a:p>
        </p:txBody>
      </p:sp>
      <p:sp>
        <p:nvSpPr>
          <p:cNvPr id="3" name="矩形 2">
            <a:extLst>
              <a:ext uri="{FF2B5EF4-FFF2-40B4-BE49-F238E27FC236}">
                <a16:creationId xmlns:a16="http://schemas.microsoft.com/office/drawing/2014/main" id="{567321A2-29C9-457F-D300-3A9E2C2F5294}"/>
              </a:ext>
            </a:extLst>
          </p:cNvPr>
          <p:cNvSpPr/>
          <p:nvPr/>
        </p:nvSpPr>
        <p:spPr>
          <a:xfrm>
            <a:off x="3391068" y="4084409"/>
            <a:ext cx="6234113" cy="1744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Wingdings" panose="05000000000000000000" pitchFamily="2" charset="2"/>
              <a:buChar char="ü"/>
              <a:defRPr/>
            </a:pPr>
            <a:endParaRPr lang="en-US" altLang="zh-TW" dirty="0">
              <a:solidFill>
                <a:schemeClr val="tx1"/>
              </a:solidFill>
            </a:endParaRPr>
          </a:p>
          <a:p>
            <a:pPr marL="285750" indent="-285750">
              <a:buFont typeface="Wingdings" panose="05000000000000000000" pitchFamily="2" charset="2"/>
              <a:buChar char="ü"/>
              <a:defRPr/>
            </a:pPr>
            <a:r>
              <a:rPr lang="en-US" altLang="zh-TW" dirty="0">
                <a:solidFill>
                  <a:schemeClr val="tx1"/>
                </a:solidFill>
                <a:latin typeface="Arial" panose="020B0604020202020204" pitchFamily="34" charset="0"/>
                <a:cs typeface="Arial" panose="020B0604020202020204" pitchFamily="34" charset="0"/>
              </a:rPr>
              <a:t>Nominated by Home University via e-mail</a:t>
            </a:r>
          </a:p>
          <a:p>
            <a:pPr marL="285750" indent="-285750">
              <a:buFont typeface="Wingdings" panose="05000000000000000000" pitchFamily="2" charset="2"/>
              <a:buChar char="ü"/>
              <a:defRPr/>
            </a:pPr>
            <a:r>
              <a:rPr lang="en-US" altLang="zh-TW" dirty="0">
                <a:solidFill>
                  <a:schemeClr val="tx1"/>
                </a:solidFill>
                <a:latin typeface="Arial" panose="020B0604020202020204" pitchFamily="34" charset="0"/>
                <a:cs typeface="Arial" panose="020B0604020202020204" pitchFamily="34" charset="0"/>
              </a:rPr>
              <a:t>Online Application </a:t>
            </a:r>
          </a:p>
          <a:p>
            <a:pPr marL="285750" indent="-285750">
              <a:buFont typeface="Wingdings" panose="05000000000000000000" pitchFamily="2" charset="2"/>
              <a:buChar char="ü"/>
              <a:defRPr/>
            </a:pPr>
            <a:r>
              <a:rPr lang="en-US" altLang="zh-TW" dirty="0">
                <a:solidFill>
                  <a:schemeClr val="tx1"/>
                </a:solidFill>
                <a:latin typeface="Arial" panose="020B0604020202020204" pitchFamily="34" charset="0"/>
                <a:cs typeface="Arial" panose="020B0604020202020204" pitchFamily="34" charset="0"/>
              </a:rPr>
              <a:t>Official historical transcript issued by Home University</a:t>
            </a:r>
          </a:p>
          <a:p>
            <a:pPr marL="285750" indent="-285750">
              <a:buFont typeface="Wingdings" panose="05000000000000000000" pitchFamily="2" charset="2"/>
              <a:buChar char="ü"/>
              <a:defRPr/>
            </a:pPr>
            <a:r>
              <a:rPr lang="en-US" altLang="zh-TW" dirty="0">
                <a:solidFill>
                  <a:schemeClr val="tx1"/>
                </a:solidFill>
                <a:latin typeface="Arial" panose="020B0604020202020204" pitchFamily="34" charset="0"/>
                <a:cs typeface="Arial" panose="020B0604020202020204" pitchFamily="34" charset="0"/>
              </a:rPr>
              <a:t>Letter of Recommendation</a:t>
            </a:r>
          </a:p>
          <a:p>
            <a:pPr marL="285750" indent="-285750">
              <a:buFont typeface="Wingdings" panose="05000000000000000000" pitchFamily="2" charset="2"/>
              <a:buChar char="ü"/>
              <a:defRPr/>
            </a:pPr>
            <a:r>
              <a:rPr lang="en-US" altLang="zh-TW" dirty="0">
                <a:solidFill>
                  <a:schemeClr val="tx1"/>
                </a:solidFill>
                <a:latin typeface="Arial" panose="020B0604020202020204" pitchFamily="34" charset="0"/>
                <a:cs typeface="Arial" panose="020B0604020202020204" pitchFamily="34" charset="0"/>
              </a:rPr>
              <a:t>Copy of information page of passport</a:t>
            </a:r>
          </a:p>
          <a:p>
            <a:pPr marL="285750" indent="-285750">
              <a:buFont typeface="Wingdings" panose="05000000000000000000" pitchFamily="2" charset="2"/>
              <a:buChar char="ü"/>
              <a:defRPr/>
            </a:pPr>
            <a:r>
              <a:rPr lang="en-US" altLang="zh-TW" dirty="0">
                <a:solidFill>
                  <a:schemeClr val="tx1"/>
                </a:solidFill>
                <a:latin typeface="Arial" panose="020B0604020202020204" pitchFamily="34" charset="0"/>
                <a:cs typeface="Arial" panose="020B0604020202020204" pitchFamily="34" charset="0"/>
              </a:rPr>
              <a:t>Digital image of passport photo: it should be in JPEG file</a:t>
            </a:r>
            <a:endParaRPr lang="zh-TW" altLang="en-US" dirty="0">
              <a:solidFill>
                <a:schemeClr val="tx1"/>
              </a:solidFill>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ACA339FB-2A09-FF02-AB66-926906D16F55}"/>
              </a:ext>
            </a:extLst>
          </p:cNvPr>
          <p:cNvSpPr/>
          <p:nvPr/>
        </p:nvSpPr>
        <p:spPr>
          <a:xfrm>
            <a:off x="1940476" y="1784775"/>
            <a:ext cx="1152525"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800" dirty="0">
                <a:solidFill>
                  <a:schemeClr val="tx1"/>
                </a:solidFill>
                <a:latin typeface="Arial" panose="020B0604020202020204" pitchFamily="34" charset="0"/>
                <a:cs typeface="Arial" panose="020B0604020202020204" pitchFamily="34" charset="0"/>
              </a:rPr>
              <a:t>When</a:t>
            </a:r>
            <a:endParaRPr lang="zh-TW" altLang="en-US" sz="2800" dirty="0">
              <a:solidFill>
                <a:schemeClr val="tx1"/>
              </a:solidFill>
              <a:latin typeface="Arial" panose="020B0604020202020204" pitchFamily="34" charset="0"/>
              <a:cs typeface="Arial" panose="020B0604020202020204" pitchFamily="34" charset="0"/>
            </a:endParaRPr>
          </a:p>
        </p:txBody>
      </p:sp>
      <p:sp>
        <p:nvSpPr>
          <p:cNvPr id="6" name="矩形 5">
            <a:extLst>
              <a:ext uri="{FF2B5EF4-FFF2-40B4-BE49-F238E27FC236}">
                <a16:creationId xmlns:a16="http://schemas.microsoft.com/office/drawing/2014/main" id="{852BF652-5296-7D23-0EA7-2F670B8A5B7D}"/>
              </a:ext>
            </a:extLst>
          </p:cNvPr>
          <p:cNvSpPr/>
          <p:nvPr/>
        </p:nvSpPr>
        <p:spPr>
          <a:xfrm>
            <a:off x="2088113" y="4765221"/>
            <a:ext cx="1152525" cy="503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800" dirty="0">
                <a:solidFill>
                  <a:schemeClr val="tx1"/>
                </a:solidFill>
                <a:latin typeface="Arial" panose="020B0604020202020204" pitchFamily="34" charset="0"/>
                <a:cs typeface="Arial" panose="020B0604020202020204" pitchFamily="34" charset="0"/>
              </a:rPr>
              <a:t>How</a:t>
            </a:r>
            <a:endParaRPr lang="zh-TW" altLang="en-US" sz="2800" dirty="0">
              <a:solidFill>
                <a:schemeClr val="tx1"/>
              </a:solidFill>
              <a:latin typeface="Arial" panose="020B0604020202020204" pitchFamily="34" charset="0"/>
              <a:cs typeface="Arial" panose="020B0604020202020204" pitchFamily="34" charset="0"/>
            </a:endParaRPr>
          </a:p>
        </p:txBody>
      </p:sp>
      <p:sp>
        <p:nvSpPr>
          <p:cNvPr id="7" name="矩形 6">
            <a:extLst>
              <a:ext uri="{FF2B5EF4-FFF2-40B4-BE49-F238E27FC236}">
                <a16:creationId xmlns:a16="http://schemas.microsoft.com/office/drawing/2014/main" id="{367355EE-D1C9-4CDC-530E-B62A0E9FD9CB}"/>
              </a:ext>
            </a:extLst>
          </p:cNvPr>
          <p:cNvSpPr/>
          <p:nvPr/>
        </p:nvSpPr>
        <p:spPr>
          <a:xfrm>
            <a:off x="1502994" y="3177886"/>
            <a:ext cx="2022352"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800" dirty="0">
                <a:solidFill>
                  <a:schemeClr val="tx1"/>
                </a:solidFill>
                <a:latin typeface="Arial" panose="020B0604020202020204" pitchFamily="34" charset="0"/>
                <a:cs typeface="Arial" panose="020B0604020202020204" pitchFamily="34" charset="0"/>
              </a:rPr>
              <a:t>Academic</a:t>
            </a:r>
          </a:p>
          <a:p>
            <a:pPr algn="ctr">
              <a:defRPr/>
            </a:pPr>
            <a:r>
              <a:rPr lang="en-US" altLang="zh-TW" sz="2800" dirty="0">
                <a:solidFill>
                  <a:schemeClr val="tx1"/>
                </a:solidFill>
                <a:latin typeface="Arial" panose="020B0604020202020204" pitchFamily="34" charset="0"/>
                <a:cs typeface="Arial" panose="020B0604020202020204" pitchFamily="34" charset="0"/>
              </a:rPr>
              <a:t>Calendar</a:t>
            </a:r>
          </a:p>
        </p:txBody>
      </p:sp>
      <p:grpSp>
        <p:nvGrpSpPr>
          <p:cNvPr id="8" name="群組 7">
            <a:extLst>
              <a:ext uri="{FF2B5EF4-FFF2-40B4-BE49-F238E27FC236}">
                <a16:creationId xmlns:a16="http://schemas.microsoft.com/office/drawing/2014/main" id="{2EAD6E0B-BD13-66DA-5882-1529C4DDFD34}"/>
              </a:ext>
            </a:extLst>
          </p:cNvPr>
          <p:cNvGrpSpPr>
            <a:grpSpLocks/>
          </p:cNvGrpSpPr>
          <p:nvPr/>
        </p:nvGrpSpPr>
        <p:grpSpPr bwMode="auto">
          <a:xfrm>
            <a:off x="9256161" y="2021372"/>
            <a:ext cx="1990725" cy="2435225"/>
            <a:chOff x="6948488" y="3217863"/>
            <a:chExt cx="1990725" cy="2435225"/>
          </a:xfrm>
        </p:grpSpPr>
        <p:pic>
          <p:nvPicPr>
            <p:cNvPr id="9" name="Picture 5">
              <a:extLst>
                <a:ext uri="{FF2B5EF4-FFF2-40B4-BE49-F238E27FC236}">
                  <a16:creationId xmlns:a16="http://schemas.microsoft.com/office/drawing/2014/main" id="{F1AAE765-140E-393F-49C1-8B1367BF1B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27143">
              <a:off x="6948488" y="3217863"/>
              <a:ext cx="1990725" cy="243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0">
              <a:extLst>
                <a:ext uri="{FF2B5EF4-FFF2-40B4-BE49-F238E27FC236}">
                  <a16:creationId xmlns:a16="http://schemas.microsoft.com/office/drawing/2014/main" id="{8F66A240-1EAD-894A-345D-C0431A85F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84908">
              <a:off x="7156450" y="3930650"/>
              <a:ext cx="1539875"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圖片 63" descr="NCUlogo.png">
              <a:extLst>
                <a:ext uri="{FF2B5EF4-FFF2-40B4-BE49-F238E27FC236}">
                  <a16:creationId xmlns:a16="http://schemas.microsoft.com/office/drawing/2014/main" id="{903B6CB3-0FFC-806E-8018-8AC411D71BD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3550">
              <a:off x="7342188" y="4022725"/>
              <a:ext cx="454025"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矩形 2">
            <a:extLst>
              <a:ext uri="{FF2B5EF4-FFF2-40B4-BE49-F238E27FC236}">
                <a16:creationId xmlns:a16="http://schemas.microsoft.com/office/drawing/2014/main" id="{C4EDF989-C6CA-80CB-295C-7BE7C64A6EDA}"/>
              </a:ext>
            </a:extLst>
          </p:cNvPr>
          <p:cNvSpPr>
            <a:spLocks noChangeArrowheads="1"/>
          </p:cNvSpPr>
          <p:nvPr/>
        </p:nvSpPr>
        <p:spPr bwMode="auto">
          <a:xfrm>
            <a:off x="3426622" y="6060907"/>
            <a:ext cx="66532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新細明體" pitchFamily="18" charset="-120"/>
              </a:defRPr>
            </a:lvl1pPr>
            <a:lvl2pPr marL="742950" indent="-28575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spcBef>
                <a:spcPct val="0"/>
              </a:spcBef>
              <a:buFontTx/>
              <a:buNone/>
            </a:pPr>
            <a:r>
              <a:rPr lang="en-US" altLang="zh-TW" sz="1600" dirty="0">
                <a:latin typeface="Arial" panose="020B0604020202020204" pitchFamily="34" charset="0"/>
                <a:cs typeface="Arial" panose="020B0604020202020204" pitchFamily="34" charset="0"/>
              </a:rPr>
              <a:t>*All the required documents should be written in English or Chinese.</a:t>
            </a:r>
          </a:p>
        </p:txBody>
      </p:sp>
      <p:sp>
        <p:nvSpPr>
          <p:cNvPr id="13" name="矩形 12">
            <a:extLst>
              <a:ext uri="{FF2B5EF4-FFF2-40B4-BE49-F238E27FC236}">
                <a16:creationId xmlns:a16="http://schemas.microsoft.com/office/drawing/2014/main" id="{E754281E-FE97-D20F-B27F-D10600D09BEE}"/>
              </a:ext>
            </a:extLst>
          </p:cNvPr>
          <p:cNvSpPr/>
          <p:nvPr/>
        </p:nvSpPr>
        <p:spPr>
          <a:xfrm>
            <a:off x="3363163" y="2408967"/>
            <a:ext cx="6234113" cy="1744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Wingdings" panose="05000000000000000000" pitchFamily="2" charset="2"/>
              <a:buChar char="ü"/>
              <a:defRPr/>
            </a:pPr>
            <a:endParaRPr lang="en-US" altLang="zh-TW" dirty="0">
              <a:solidFill>
                <a:schemeClr val="tx1"/>
              </a:solidFill>
            </a:endParaRPr>
          </a:p>
          <a:p>
            <a:pPr marL="285750" indent="-285750">
              <a:buFont typeface="Wingdings" panose="05000000000000000000" pitchFamily="2" charset="2"/>
              <a:buChar char="ü"/>
              <a:defRPr/>
            </a:pPr>
            <a:r>
              <a:rPr lang="en-US" altLang="zh-TW" dirty="0">
                <a:solidFill>
                  <a:schemeClr val="tx1"/>
                </a:solidFill>
                <a:latin typeface="Arial" panose="020B0604020202020204" pitchFamily="34" charset="0"/>
                <a:cs typeface="Arial" panose="020B0604020202020204" pitchFamily="34" charset="0"/>
              </a:rPr>
              <a:t>Fall Semester: Mid-September to Mid-January</a:t>
            </a:r>
          </a:p>
          <a:p>
            <a:pPr marL="285750" indent="-285750">
              <a:buFont typeface="Wingdings" panose="05000000000000000000" pitchFamily="2" charset="2"/>
              <a:buChar char="ü"/>
              <a:defRPr/>
            </a:pPr>
            <a:r>
              <a:rPr lang="en-US" altLang="zh-TW" dirty="0">
                <a:solidFill>
                  <a:schemeClr val="tx1"/>
                </a:solidFill>
                <a:latin typeface="Arial" panose="020B0604020202020204" pitchFamily="34" charset="0"/>
                <a:cs typeface="Arial" panose="020B0604020202020204" pitchFamily="34" charset="0"/>
              </a:rPr>
              <a:t>Spring Semester: Mid-February to Mid-to-end June</a:t>
            </a:r>
            <a:endParaRPr lang="zh-TW" alt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466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3CB0E524-6826-4AF1-9785-70F07D11EC75}"/>
              </a:ext>
            </a:extLst>
          </p:cNvPr>
          <p:cNvSpPr>
            <a:spLocks noGrp="1"/>
          </p:cNvSpPr>
          <p:nvPr>
            <p:ph type="title"/>
          </p:nvPr>
        </p:nvSpPr>
        <p:spPr>
          <a:xfrm>
            <a:off x="831850" y="2322966"/>
            <a:ext cx="8333921" cy="1160463"/>
          </a:xfrm>
        </p:spPr>
        <p:txBody>
          <a:bodyPr/>
          <a:lstStyle/>
          <a:p>
            <a:r>
              <a:rPr lang="en-US" altLang="zh-TW" dirty="0">
                <a:latin typeface="Arial" panose="020B0604020202020204" pitchFamily="34" charset="0"/>
                <a:cs typeface="Arial" panose="020B0604020202020204" pitchFamily="34" charset="0"/>
              </a:rPr>
              <a:t>Introduction of Taiwan</a:t>
            </a:r>
            <a:endParaRPr lang="zh-TW" altLang="en-US" dirty="0">
              <a:latin typeface="Arial" panose="020B0604020202020204" pitchFamily="34" charset="0"/>
              <a:cs typeface="Arial" panose="020B0604020202020204" pitchFamily="34" charset="0"/>
            </a:endParaRPr>
          </a:p>
        </p:txBody>
      </p:sp>
      <p:pic>
        <p:nvPicPr>
          <p:cNvPr id="4" name="圖片 3">
            <a:extLst>
              <a:ext uri="{FF2B5EF4-FFF2-40B4-BE49-F238E27FC236}">
                <a16:creationId xmlns:a16="http://schemas.microsoft.com/office/drawing/2014/main" id="{A45F9980-AE55-B7C6-BDEA-B65F5E745A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8189" y="3983495"/>
            <a:ext cx="2513431" cy="1541009"/>
          </a:xfrm>
          <a:prstGeom prst="rect">
            <a:avLst/>
          </a:prstGeom>
          <a:ln>
            <a:noFill/>
          </a:ln>
          <a:effectLst>
            <a:softEdge rad="112500"/>
          </a:effectLst>
        </p:spPr>
      </p:pic>
      <p:pic>
        <p:nvPicPr>
          <p:cNvPr id="5" name="圖片 4">
            <a:extLst>
              <a:ext uri="{FF2B5EF4-FFF2-40B4-BE49-F238E27FC236}">
                <a16:creationId xmlns:a16="http://schemas.microsoft.com/office/drawing/2014/main" id="{11AF90D8-9237-09FE-90F9-3319FABC5B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1610" y="3983495"/>
            <a:ext cx="2054400" cy="1540800"/>
          </a:xfrm>
          <a:prstGeom prst="rect">
            <a:avLst/>
          </a:prstGeom>
          <a:ln>
            <a:noFill/>
          </a:ln>
          <a:effectLst>
            <a:softEdge rad="112500"/>
          </a:effectLst>
        </p:spPr>
      </p:pic>
      <p:pic>
        <p:nvPicPr>
          <p:cNvPr id="8" name="圖片 7">
            <a:extLst>
              <a:ext uri="{FF2B5EF4-FFF2-40B4-BE49-F238E27FC236}">
                <a16:creationId xmlns:a16="http://schemas.microsoft.com/office/drawing/2014/main" id="{899501E1-726F-0922-D2FB-8B12E2224A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983495"/>
            <a:ext cx="2739200" cy="1540800"/>
          </a:xfrm>
          <a:prstGeom prst="rect">
            <a:avLst/>
          </a:prstGeom>
          <a:ln>
            <a:noFill/>
          </a:ln>
          <a:effectLst>
            <a:softEdge rad="112500"/>
          </a:effectLst>
        </p:spPr>
      </p:pic>
    </p:spTree>
    <p:extLst>
      <p:ext uri="{BB962C8B-B14F-4D97-AF65-F5344CB8AC3E}">
        <p14:creationId xmlns:p14="http://schemas.microsoft.com/office/powerpoint/2010/main" val="4262139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AC6424E8-D547-4510-A241-52B5E4886593}"/>
              </a:ext>
            </a:extLst>
          </p:cNvPr>
          <p:cNvSpPr>
            <a:spLocks noGrp="1"/>
          </p:cNvSpPr>
          <p:nvPr>
            <p:ph type="title"/>
          </p:nvPr>
        </p:nvSpPr>
        <p:spPr/>
        <p:txBody>
          <a:bodyPr/>
          <a:lstStyle/>
          <a:p>
            <a:pPr algn="ctr"/>
            <a:r>
              <a:rPr lang="en-US" altLang="zh-TW" b="1" dirty="0">
                <a:latin typeface="Arial" panose="020B0604020202020204" pitchFamily="34" charset="0"/>
                <a:cs typeface="Arial" panose="020B0604020202020204" pitchFamily="34" charset="0"/>
              </a:rPr>
              <a:t>Where to find Information</a:t>
            </a:r>
            <a:endParaRPr lang="zh-TW" altLang="en-US" dirty="0">
              <a:latin typeface="Arial" panose="020B0604020202020204" pitchFamily="34" charset="0"/>
              <a:cs typeface="Arial" panose="020B0604020202020204" pitchFamily="34" charset="0"/>
            </a:endParaRPr>
          </a:p>
        </p:txBody>
      </p:sp>
      <p:sp>
        <p:nvSpPr>
          <p:cNvPr id="2" name="矩形 1">
            <a:extLst>
              <a:ext uri="{FF2B5EF4-FFF2-40B4-BE49-F238E27FC236}">
                <a16:creationId xmlns:a16="http://schemas.microsoft.com/office/drawing/2014/main" id="{728CB36F-4A30-47B3-6ECB-5AC3D4B65DCF}"/>
              </a:ext>
            </a:extLst>
          </p:cNvPr>
          <p:cNvSpPr>
            <a:spLocks noGrp="1" noChangeArrowheads="1"/>
          </p:cNvSpPr>
          <p:nvPr>
            <p:ph idx="1"/>
          </p:nvPr>
        </p:nvSpPr>
        <p:spPr>
          <a:xfrm>
            <a:off x="1642640" y="2783012"/>
            <a:ext cx="8904287" cy="1077218"/>
          </a:xfrm>
        </p:spPr>
        <p:txBody>
          <a:bodyPr>
            <a:spAutoFit/>
          </a:bodyPr>
          <a:lstStyle/>
          <a:p>
            <a:pPr>
              <a:spcBef>
                <a:spcPct val="0"/>
              </a:spcBef>
              <a:spcAft>
                <a:spcPts val="1200"/>
              </a:spcAft>
              <a:buClr>
                <a:srgbClr val="FFC000"/>
              </a:buClr>
              <a:buFontTx/>
              <a:buNone/>
            </a:pPr>
            <a:r>
              <a:rPr lang="en-US" altLang="zh-TW" sz="3600" dirty="0">
                <a:latin typeface="Book Antiqua" panose="02040602050305030304" pitchFamily="18" charset="0"/>
              </a:rPr>
              <a:t>Application Website</a:t>
            </a:r>
          </a:p>
          <a:p>
            <a:pPr>
              <a:spcBef>
                <a:spcPct val="0"/>
              </a:spcBef>
              <a:spcAft>
                <a:spcPts val="1200"/>
              </a:spcAft>
              <a:buClr>
                <a:srgbClr val="FFC000"/>
              </a:buClr>
              <a:buFontTx/>
              <a:buNone/>
            </a:pPr>
            <a:r>
              <a:rPr lang="en-US" altLang="zh-TW" sz="1800" u="sng" dirty="0">
                <a:hlinkClick r:id="rId2"/>
              </a:rPr>
              <a:t>https://ncuies.ncu.edu.tw/</a:t>
            </a:r>
            <a:endParaRPr lang="zh-TW" altLang="zh-TW" sz="1800" dirty="0">
              <a:latin typeface="Book Antiqua" panose="02040602050305030304" pitchFamily="18" charset="0"/>
            </a:endParaRPr>
          </a:p>
        </p:txBody>
      </p:sp>
      <p:sp>
        <p:nvSpPr>
          <p:cNvPr id="3" name="文字方塊 1">
            <a:extLst>
              <a:ext uri="{FF2B5EF4-FFF2-40B4-BE49-F238E27FC236}">
                <a16:creationId xmlns:a16="http://schemas.microsoft.com/office/drawing/2014/main" id="{0056DDC0-AAC0-4C59-F078-2ACF1315CEAB}"/>
              </a:ext>
            </a:extLst>
          </p:cNvPr>
          <p:cNvSpPr txBox="1">
            <a:spLocks noChangeArrowheads="1"/>
          </p:cNvSpPr>
          <p:nvPr/>
        </p:nvSpPr>
        <p:spPr bwMode="auto">
          <a:xfrm>
            <a:off x="2108977" y="5066739"/>
            <a:ext cx="62753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2000" dirty="0">
                <a:latin typeface="Book Antiqua" panose="02040602050305030304" pitchFamily="18" charset="0"/>
              </a:rPr>
              <a:t>Contact:</a:t>
            </a:r>
            <a:r>
              <a:rPr lang="zh-TW" altLang="en-US" sz="2000" dirty="0">
                <a:latin typeface="Book Antiqua" panose="02040602050305030304" pitchFamily="18" charset="0"/>
              </a:rPr>
              <a:t>　</a:t>
            </a:r>
            <a:r>
              <a:rPr lang="en-US" altLang="zh-TW" sz="2000" dirty="0">
                <a:latin typeface="Book Antiqua" panose="02040602050305030304" pitchFamily="18" charset="0"/>
              </a:rPr>
              <a:t>Ms. Chen</a:t>
            </a:r>
          </a:p>
          <a:p>
            <a:pPr>
              <a:spcBef>
                <a:spcPct val="0"/>
              </a:spcBef>
              <a:buFontTx/>
              <a:buNone/>
            </a:pPr>
            <a:r>
              <a:rPr lang="en-US" altLang="zh-TW" sz="2000" dirty="0">
                <a:latin typeface="Book Antiqua" panose="02040602050305030304" pitchFamily="18" charset="0"/>
              </a:rPr>
              <a:t>E-mail: ncuies@g.ncu.edu.tw</a:t>
            </a:r>
            <a:r>
              <a:rPr lang="zh-TW" altLang="en-US" sz="2000" dirty="0">
                <a:latin typeface="Book Antiqua" panose="02040602050305030304" pitchFamily="18" charset="0"/>
              </a:rPr>
              <a:t>　</a:t>
            </a:r>
            <a:endParaRPr lang="en-US" altLang="zh-TW" sz="2000" dirty="0">
              <a:latin typeface="Book Antiqua" panose="02040602050305030304" pitchFamily="18" charset="0"/>
            </a:endParaRPr>
          </a:p>
          <a:p>
            <a:pPr>
              <a:spcBef>
                <a:spcPct val="0"/>
              </a:spcBef>
              <a:buFontTx/>
              <a:buNone/>
            </a:pPr>
            <a:r>
              <a:rPr lang="en-US" altLang="zh-TW" sz="2000" dirty="0">
                <a:latin typeface="Book Antiqua" panose="02040602050305030304" pitchFamily="18" charset="0"/>
              </a:rPr>
              <a:t>Phone:+886-3-425-4945</a:t>
            </a:r>
            <a:endParaRPr lang="zh-TW" altLang="en-US" sz="2000" dirty="0">
              <a:latin typeface="Book Antiqua" panose="02040602050305030304" pitchFamily="18" charset="0"/>
            </a:endParaRPr>
          </a:p>
        </p:txBody>
      </p:sp>
      <p:sp>
        <p:nvSpPr>
          <p:cNvPr id="5" name="矩形 1">
            <a:extLst>
              <a:ext uri="{FF2B5EF4-FFF2-40B4-BE49-F238E27FC236}">
                <a16:creationId xmlns:a16="http://schemas.microsoft.com/office/drawing/2014/main" id="{D64480E3-0006-1844-21EC-A39902174133}"/>
              </a:ext>
            </a:extLst>
          </p:cNvPr>
          <p:cNvSpPr txBox="1">
            <a:spLocks noChangeArrowheads="1"/>
          </p:cNvSpPr>
          <p:nvPr/>
        </p:nvSpPr>
        <p:spPr>
          <a:xfrm>
            <a:off x="1608335" y="1596460"/>
            <a:ext cx="8904287" cy="1077218"/>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ct val="0"/>
              </a:spcBef>
              <a:spcAft>
                <a:spcPts val="1200"/>
              </a:spcAft>
              <a:buClr>
                <a:srgbClr val="FFC000"/>
              </a:buClr>
              <a:buFontTx/>
              <a:buNone/>
            </a:pPr>
            <a:r>
              <a:rPr lang="en-US" altLang="zh-TW" sz="3600" dirty="0">
                <a:latin typeface="Book Antiqua" panose="02040602050305030304" pitchFamily="18" charset="0"/>
              </a:rPr>
              <a:t>Information Website</a:t>
            </a:r>
          </a:p>
          <a:p>
            <a:pPr>
              <a:spcBef>
                <a:spcPct val="0"/>
              </a:spcBef>
              <a:spcAft>
                <a:spcPts val="1200"/>
              </a:spcAft>
              <a:buClr>
                <a:srgbClr val="FFC000"/>
              </a:buClr>
              <a:buFontTx/>
              <a:buNone/>
            </a:pPr>
            <a:r>
              <a:rPr lang="en-US" altLang="zh-TW" sz="1800" u="sng" dirty="0">
                <a:hlinkClick r:id="rId3"/>
              </a:rPr>
              <a:t>https://www.oia.ncu.edu.tw/index.php/en/prospective-students/exchange-programs.html</a:t>
            </a:r>
            <a:r>
              <a:rPr lang="en-US" altLang="zh-TW" sz="1800" u="sng" dirty="0"/>
              <a:t> </a:t>
            </a:r>
            <a:endParaRPr lang="zh-TW" altLang="zh-TW" sz="1800" dirty="0">
              <a:latin typeface="Book Antiqua" panose="02040602050305030304" pitchFamily="18" charset="0"/>
            </a:endParaRPr>
          </a:p>
        </p:txBody>
      </p:sp>
      <p:pic>
        <p:nvPicPr>
          <p:cNvPr id="6" name="圖片 5">
            <a:extLst>
              <a:ext uri="{FF2B5EF4-FFF2-40B4-BE49-F238E27FC236}">
                <a16:creationId xmlns:a16="http://schemas.microsoft.com/office/drawing/2014/main" id="{2A76575B-2444-365B-E097-30E9804BD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3607" y="3278724"/>
            <a:ext cx="2456053" cy="3070066"/>
          </a:xfrm>
          <a:prstGeom prst="rect">
            <a:avLst/>
          </a:prstGeom>
        </p:spPr>
      </p:pic>
      <p:sp>
        <p:nvSpPr>
          <p:cNvPr id="7" name="矩形 6">
            <a:extLst>
              <a:ext uri="{FF2B5EF4-FFF2-40B4-BE49-F238E27FC236}">
                <a16:creationId xmlns:a16="http://schemas.microsoft.com/office/drawing/2014/main" id="{CFC22635-8FC0-3F29-6850-30CA58BB5D2E}"/>
              </a:ext>
            </a:extLst>
          </p:cNvPr>
          <p:cNvSpPr/>
          <p:nvPr/>
        </p:nvSpPr>
        <p:spPr>
          <a:xfrm>
            <a:off x="838200" y="4122867"/>
            <a:ext cx="5688632" cy="7007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n>
                  <a:solidFill>
                    <a:schemeClr val="tx1"/>
                  </a:solidFill>
                </a:ln>
                <a:solidFill>
                  <a:schemeClr val="tx1"/>
                </a:solidFill>
              </a:rPr>
              <a:t>More Info on NCU and Taiwan</a:t>
            </a:r>
          </a:p>
          <a:p>
            <a:pPr algn="ctr"/>
            <a:r>
              <a:rPr lang="en-US" altLang="zh-TW" dirty="0">
                <a:ln>
                  <a:solidFill>
                    <a:schemeClr val="tx1"/>
                  </a:solidFill>
                </a:ln>
                <a:solidFill>
                  <a:schemeClr val="tx1"/>
                </a:solidFill>
              </a:rPr>
              <a:t>Search us on            “NCUIS</a:t>
            </a:r>
            <a:r>
              <a:rPr lang="zh-TW" altLang="en-US" dirty="0">
                <a:ln>
                  <a:solidFill>
                    <a:schemeClr val="tx1"/>
                  </a:solidFill>
                </a:ln>
                <a:solidFill>
                  <a:schemeClr val="tx1"/>
                </a:solidFill>
              </a:rPr>
              <a:t> </a:t>
            </a:r>
            <a:r>
              <a:rPr lang="en-US" altLang="zh-TW" dirty="0">
                <a:ln>
                  <a:solidFill>
                    <a:schemeClr val="tx1"/>
                  </a:solidFill>
                </a:ln>
                <a:solidFill>
                  <a:schemeClr val="tx1"/>
                </a:solidFill>
              </a:rPr>
              <a:t>dream”</a:t>
            </a:r>
            <a:endParaRPr lang="zh-TW" altLang="en-US" dirty="0">
              <a:ln>
                <a:solidFill>
                  <a:schemeClr val="tx1"/>
                </a:solidFill>
              </a:ln>
              <a:solidFill>
                <a:schemeClr val="tx1"/>
              </a:solidFill>
            </a:endParaRPr>
          </a:p>
        </p:txBody>
      </p:sp>
      <p:pic>
        <p:nvPicPr>
          <p:cNvPr id="8" name="圖片 7">
            <a:extLst>
              <a:ext uri="{FF2B5EF4-FFF2-40B4-BE49-F238E27FC236}">
                <a16:creationId xmlns:a16="http://schemas.microsoft.com/office/drawing/2014/main" id="{495E1A41-DAB2-F7FA-7FE7-CA6712A58A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14" t="45784" r="79473" b="28990"/>
          <a:stretch/>
        </p:blipFill>
        <p:spPr>
          <a:xfrm>
            <a:off x="3358480" y="4478021"/>
            <a:ext cx="384434" cy="361969"/>
          </a:xfrm>
          <a:prstGeom prst="rect">
            <a:avLst/>
          </a:prstGeom>
        </p:spPr>
      </p:pic>
    </p:spTree>
    <p:extLst>
      <p:ext uri="{BB962C8B-B14F-4D97-AF65-F5344CB8AC3E}">
        <p14:creationId xmlns:p14="http://schemas.microsoft.com/office/powerpoint/2010/main" val="136962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AC6424E8-D547-4510-A241-52B5E4886593}"/>
              </a:ext>
            </a:extLst>
          </p:cNvPr>
          <p:cNvSpPr>
            <a:spLocks noGrp="1"/>
          </p:cNvSpPr>
          <p:nvPr>
            <p:ph type="title"/>
          </p:nvPr>
        </p:nvSpPr>
        <p:spPr>
          <a:xfrm>
            <a:off x="1514060" y="237980"/>
            <a:ext cx="8703365" cy="1325563"/>
          </a:xfrm>
        </p:spPr>
        <p:txBody>
          <a:bodyPr/>
          <a:lstStyle/>
          <a:p>
            <a:pPr algn="ctr"/>
            <a:r>
              <a:rPr lang="en-US" altLang="zh-TW" b="1" dirty="0">
                <a:latin typeface="Arial" panose="020B0604020202020204" pitchFamily="34" charset="0"/>
                <a:cs typeface="Arial" panose="020B0604020202020204" pitchFamily="34" charset="0"/>
              </a:rPr>
              <a:t>Message from VP for International Affairs</a:t>
            </a:r>
            <a:endParaRPr lang="zh-TW" altLang="en-US" dirty="0">
              <a:latin typeface="Arial" panose="020B0604020202020204" pitchFamily="34" charset="0"/>
              <a:cs typeface="Arial" panose="020B0604020202020204" pitchFamily="34" charset="0"/>
            </a:endParaRPr>
          </a:p>
        </p:txBody>
      </p:sp>
      <p:sp>
        <p:nvSpPr>
          <p:cNvPr id="2" name="文字方塊 1">
            <a:extLst>
              <a:ext uri="{FF2B5EF4-FFF2-40B4-BE49-F238E27FC236}">
                <a16:creationId xmlns:a16="http://schemas.microsoft.com/office/drawing/2014/main" id="{6C703E01-178A-2C22-4975-7522E7FF07DF}"/>
              </a:ext>
            </a:extLst>
          </p:cNvPr>
          <p:cNvSpPr txBox="1"/>
          <p:nvPr/>
        </p:nvSpPr>
        <p:spPr>
          <a:xfrm>
            <a:off x="1851992" y="1767947"/>
            <a:ext cx="8703365" cy="4247317"/>
          </a:xfrm>
          <a:prstGeom prst="rect">
            <a:avLst/>
          </a:prstGeom>
          <a:noFill/>
        </p:spPr>
        <p:txBody>
          <a:bodyPr wrap="square" rtlCol="0">
            <a:spAutoFit/>
          </a:bodyPr>
          <a:lstStyle/>
          <a:p>
            <a:pPr algn="just"/>
            <a:r>
              <a:rPr lang="en-US" altLang="zh-TW" sz="1800" dirty="0">
                <a:effectLst/>
                <a:latin typeface="Arial" panose="020B0604020202020204" pitchFamily="34" charset="0"/>
                <a:ea typeface="新細明體" panose="02020500000000000000" pitchFamily="18" charset="-120"/>
                <a:cs typeface="Arial" panose="020B0604020202020204" pitchFamily="34" charset="0"/>
              </a:rPr>
              <a:t>Dear Future Exchange Students,</a:t>
            </a:r>
          </a:p>
          <a:p>
            <a:pPr algn="just"/>
            <a:endParaRPr lang="zh-TW" altLang="zh-TW" sz="1800" dirty="0">
              <a:effectLst/>
              <a:latin typeface="Arial" panose="020B0604020202020204" pitchFamily="34" charset="0"/>
              <a:ea typeface="新細明體" panose="02020500000000000000" pitchFamily="18" charset="-120"/>
              <a:cs typeface="Arial" panose="020B0604020202020204" pitchFamily="34" charset="0"/>
            </a:endParaRPr>
          </a:p>
          <a:p>
            <a:pPr algn="just"/>
            <a:r>
              <a:rPr lang="en-US" altLang="zh-TW" sz="1800" dirty="0">
                <a:effectLst/>
                <a:latin typeface="Arial" panose="020B0604020202020204" pitchFamily="34" charset="0"/>
                <a:ea typeface="新細明體" panose="02020500000000000000" pitchFamily="18" charset="-120"/>
                <a:cs typeface="Arial" panose="020B0604020202020204" pitchFamily="34" charset="0"/>
              </a:rPr>
              <a:t>Warm greetings from National Central University! We are delighted by your interest in joining our vibrant and diverse academic community. At NCU, we believe that international exchange is more than just studying abroad—it’s about expanding your horizons, embracing new cultures, and building lifelong connections.</a:t>
            </a:r>
          </a:p>
          <a:p>
            <a:pPr algn="just"/>
            <a:endParaRPr lang="zh-TW" altLang="zh-TW" sz="1800" dirty="0">
              <a:effectLst/>
              <a:latin typeface="Arial" panose="020B0604020202020204" pitchFamily="34" charset="0"/>
              <a:ea typeface="新細明體" panose="02020500000000000000" pitchFamily="18" charset="-120"/>
              <a:cs typeface="Arial" panose="020B0604020202020204" pitchFamily="34" charset="0"/>
            </a:endParaRPr>
          </a:p>
          <a:p>
            <a:pPr algn="just"/>
            <a:r>
              <a:rPr lang="en-US" altLang="zh-TW" sz="1800" dirty="0">
                <a:effectLst/>
                <a:latin typeface="Arial" panose="020B0604020202020204" pitchFamily="34" charset="0"/>
                <a:ea typeface="新細明體" panose="02020500000000000000" pitchFamily="18" charset="-120"/>
                <a:cs typeface="Arial" panose="020B0604020202020204" pitchFamily="34" charset="0"/>
              </a:rPr>
              <a:t>As an exchange student at NCU, you will have access to top-tier education, engaging faculty, and a supportive environment that fosters both academic and personal growth. Beyond the classroom, you’ll experience Taiwan’s rich culture, warm hospitality, and vibrant lifestyle.</a:t>
            </a:r>
          </a:p>
          <a:p>
            <a:pPr algn="just"/>
            <a:endParaRPr lang="zh-TW" altLang="zh-TW" sz="1800" dirty="0">
              <a:effectLst/>
              <a:latin typeface="Arial" panose="020B0604020202020204" pitchFamily="34" charset="0"/>
              <a:ea typeface="新細明體" panose="02020500000000000000" pitchFamily="18" charset="-120"/>
              <a:cs typeface="Arial" panose="020B0604020202020204" pitchFamily="34" charset="0"/>
            </a:endParaRPr>
          </a:p>
          <a:p>
            <a:pPr algn="just"/>
            <a:r>
              <a:rPr lang="en-US" altLang="zh-TW" sz="1800" dirty="0">
                <a:effectLst/>
                <a:latin typeface="Arial" panose="020B0604020202020204" pitchFamily="34" charset="0"/>
                <a:ea typeface="新細明體" panose="02020500000000000000" pitchFamily="18" charset="-120"/>
                <a:cs typeface="Arial" panose="020B0604020202020204" pitchFamily="34" charset="0"/>
              </a:rPr>
              <a:t>We look forward to welcoming you and sharing this incredible journey together. We hope NCU will become your home away from home, and we can't wait to see you on campus!</a:t>
            </a:r>
            <a:endParaRPr lang="zh-TW" altLang="zh-TW" sz="1800" dirty="0">
              <a:effectLst/>
              <a:latin typeface="Arial" panose="020B0604020202020204" pitchFamily="34" charset="0"/>
              <a:ea typeface="新細明體" panose="02020500000000000000" pitchFamily="18" charset="-120"/>
              <a:cs typeface="Arial" panose="020B0604020202020204" pitchFamily="34" charset="0"/>
            </a:endParaRPr>
          </a:p>
        </p:txBody>
      </p:sp>
      <p:pic>
        <p:nvPicPr>
          <p:cNvPr id="3" name="圖片 2" descr="一張含有 筆跡, 寫生, 印刷術 的圖片">
            <a:extLst>
              <a:ext uri="{FF2B5EF4-FFF2-40B4-BE49-F238E27FC236}">
                <a16:creationId xmlns:a16="http://schemas.microsoft.com/office/drawing/2014/main" id="{5FEB885C-87A9-4BB2-0545-B0620C1D7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9931" y="5705060"/>
            <a:ext cx="2017096" cy="986623"/>
          </a:xfrm>
          <a:prstGeom prst="rect">
            <a:avLst/>
          </a:prstGeom>
        </p:spPr>
      </p:pic>
    </p:spTree>
    <p:extLst>
      <p:ext uri="{BB962C8B-B14F-4D97-AF65-F5344CB8AC3E}">
        <p14:creationId xmlns:p14="http://schemas.microsoft.com/office/powerpoint/2010/main" val="102413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3E7E0062-64D4-4739-9507-B97749F18FE0}"/>
              </a:ext>
            </a:extLst>
          </p:cNvPr>
          <p:cNvSpPr>
            <a:spLocks noGrp="1"/>
          </p:cNvSpPr>
          <p:nvPr>
            <p:ph type="title"/>
          </p:nvPr>
        </p:nvSpPr>
        <p:spPr/>
        <p:txBody>
          <a:bodyPr/>
          <a:lstStyle/>
          <a:p>
            <a:pPr algn="ctr">
              <a:defRPr/>
            </a:pPr>
            <a:r>
              <a:rPr lang="en-US" altLang="zh-TW"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Join NCU &amp; Have Fun</a:t>
            </a:r>
            <a:endParaRPr kumimoji="0" lang="zh-TW" altLang="en-US" sz="4400" dirty="0">
              <a:latin typeface="Arial" panose="020B0604020202020204" pitchFamily="34" charset="0"/>
              <a:cs typeface="Arial" panose="020B0604020202020204" pitchFamily="34" charset="0"/>
            </a:endParaRPr>
          </a:p>
        </p:txBody>
      </p:sp>
      <p:pic>
        <p:nvPicPr>
          <p:cNvPr id="5" name="Picture 9" descr="C:\Users\user\Downloads\茶山房肥皂DIY體驗 (25).jpg">
            <a:extLst>
              <a:ext uri="{FF2B5EF4-FFF2-40B4-BE49-F238E27FC236}">
                <a16:creationId xmlns:a16="http://schemas.microsoft.com/office/drawing/2014/main" id="{17E9F1B0-0B35-F623-AB29-CE99CD93D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1323" y="1624393"/>
            <a:ext cx="338455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C:\Users\user\Downloads\22095904_10154724710481455_1418322089440897484_o.jpg">
            <a:extLst>
              <a:ext uri="{FF2B5EF4-FFF2-40B4-BE49-F238E27FC236}">
                <a16:creationId xmlns:a16="http://schemas.microsoft.com/office/drawing/2014/main" id="{A08FA005-473F-A35C-D96D-319A551300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4539" y="1624393"/>
            <a:ext cx="3386138"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856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AC6424E8-D547-4510-A241-52B5E4886593}"/>
              </a:ext>
            </a:extLst>
          </p:cNvPr>
          <p:cNvSpPr>
            <a:spLocks noGrp="1"/>
          </p:cNvSpPr>
          <p:nvPr>
            <p:ph type="title"/>
          </p:nvPr>
        </p:nvSpPr>
        <p:spPr/>
        <p:txBody>
          <a:bodyPr/>
          <a:lstStyle/>
          <a:p>
            <a:pPr algn="ctr"/>
            <a:r>
              <a:rPr lang="en-US" altLang="zh-TW" b="1" dirty="0">
                <a:latin typeface="Arial" panose="020B0604020202020204" pitchFamily="34" charset="0"/>
                <a:ea typeface="Kozuka Gothic Pro B" pitchFamily="34" charset="-128"/>
                <a:cs typeface="Arial" panose="020B0604020202020204" pitchFamily="34" charset="0"/>
              </a:rPr>
              <a:t>Where</a:t>
            </a:r>
            <a:r>
              <a:rPr lang="en-US" altLang="zh-TW" b="1" dirty="0">
                <a:effectLst>
                  <a:outerShdw blurRad="38100" dist="38100" dir="2700000" algn="tl">
                    <a:srgbClr val="C0C0C0"/>
                  </a:outerShdw>
                </a:effectLst>
                <a:latin typeface="Arial" panose="020B0604020202020204" pitchFamily="34" charset="0"/>
                <a:ea typeface="Kozuka Gothic Pro B" pitchFamily="34" charset="-128"/>
                <a:cs typeface="Arial" panose="020B0604020202020204" pitchFamily="34" charset="0"/>
              </a:rPr>
              <a:t> is </a:t>
            </a:r>
            <a:r>
              <a:rPr lang="en-US" altLang="zh-TW" b="1" dirty="0">
                <a:solidFill>
                  <a:srgbClr val="FF0000"/>
                </a:solidFill>
                <a:effectLst>
                  <a:outerShdw blurRad="38100" dist="38100" dir="2700000" algn="tl">
                    <a:srgbClr val="C0C0C0"/>
                  </a:outerShdw>
                </a:effectLst>
                <a:latin typeface="Arial" panose="020B0604020202020204" pitchFamily="34" charset="0"/>
                <a:ea typeface="Kozuka Gothic Pro B" pitchFamily="34" charset="-128"/>
                <a:cs typeface="Arial" panose="020B0604020202020204" pitchFamily="34" charset="0"/>
              </a:rPr>
              <a:t>Taiwan ?</a:t>
            </a:r>
            <a:endParaRPr lang="zh-TW" altLang="en-US" dirty="0">
              <a:latin typeface="Arial" panose="020B0604020202020204" pitchFamily="34" charset="0"/>
              <a:cs typeface="Arial" panose="020B0604020202020204" pitchFamily="34" charset="0"/>
            </a:endParaRPr>
          </a:p>
        </p:txBody>
      </p:sp>
      <p:pic>
        <p:nvPicPr>
          <p:cNvPr id="6" name="Picture 13">
            <a:extLst>
              <a:ext uri="{FF2B5EF4-FFF2-40B4-BE49-F238E27FC236}">
                <a16:creationId xmlns:a16="http://schemas.microsoft.com/office/drawing/2014/main" id="{B6AD7B3E-FD60-9E8D-441F-9258627127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4807" y="1720995"/>
            <a:ext cx="7000875" cy="394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a:extLst>
              <a:ext uri="{FF2B5EF4-FFF2-40B4-BE49-F238E27FC236}">
                <a16:creationId xmlns:a16="http://schemas.microsoft.com/office/drawing/2014/main" id="{EB3A6D38-5B22-3A73-D8BC-95E2332D41AC}"/>
              </a:ext>
            </a:extLst>
          </p:cNvPr>
          <p:cNvSpPr/>
          <p:nvPr/>
        </p:nvSpPr>
        <p:spPr>
          <a:xfrm>
            <a:off x="8271782" y="6137420"/>
            <a:ext cx="1727200" cy="48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a:solidFill>
                  <a:schemeClr val="tx1"/>
                </a:solidFill>
                <a:latin typeface="Berlin Sans FB Demi" pitchFamily="34" charset="0"/>
              </a:rPr>
              <a:t>Taiwan Black Bear</a:t>
            </a:r>
            <a:endParaRPr lang="zh-TW" altLang="en-US" sz="1400" dirty="0">
              <a:solidFill>
                <a:schemeClr val="tx1"/>
              </a:solidFill>
              <a:latin typeface="Berlin Sans FB Demi" pitchFamily="34" charset="0"/>
            </a:endParaRPr>
          </a:p>
        </p:txBody>
      </p:sp>
      <p:grpSp>
        <p:nvGrpSpPr>
          <p:cNvPr id="8" name="群組 22">
            <a:extLst>
              <a:ext uri="{FF2B5EF4-FFF2-40B4-BE49-F238E27FC236}">
                <a16:creationId xmlns:a16="http://schemas.microsoft.com/office/drawing/2014/main" id="{A5D56589-A6D5-DA9D-C84C-E3CD47981B1F}"/>
              </a:ext>
            </a:extLst>
          </p:cNvPr>
          <p:cNvGrpSpPr>
            <a:grpSpLocks/>
          </p:cNvGrpSpPr>
          <p:nvPr/>
        </p:nvGrpSpPr>
        <p:grpSpPr bwMode="auto">
          <a:xfrm>
            <a:off x="8187645" y="3014807"/>
            <a:ext cx="1943100" cy="3275013"/>
            <a:chOff x="5561601" y="3583126"/>
            <a:chExt cx="1944216" cy="3274873"/>
          </a:xfrm>
        </p:grpSpPr>
        <p:pic>
          <p:nvPicPr>
            <p:cNvPr id="9" name="圖片 14" descr="台灣黑熊.png">
              <a:extLst>
                <a:ext uri="{FF2B5EF4-FFF2-40B4-BE49-F238E27FC236}">
                  <a16:creationId xmlns:a16="http://schemas.microsoft.com/office/drawing/2014/main" id="{41E3DD85-05D9-8D0E-8FFF-3FF84A1438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1601" y="4662916"/>
              <a:ext cx="1944216" cy="219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圓角矩形圖說文字 18">
              <a:extLst>
                <a:ext uri="{FF2B5EF4-FFF2-40B4-BE49-F238E27FC236}">
                  <a16:creationId xmlns:a16="http://schemas.microsoft.com/office/drawing/2014/main" id="{BC036AD7-1130-8EF2-497E-A130683A4E4A}"/>
                </a:ext>
              </a:extLst>
            </p:cNvPr>
            <p:cNvSpPr/>
            <p:nvPr/>
          </p:nvSpPr>
          <p:spPr>
            <a:xfrm>
              <a:off x="5636256" y="3583126"/>
              <a:ext cx="1840970" cy="936585"/>
            </a:xfrm>
            <a:prstGeom prst="wedgeRoundRectCallout">
              <a:avLst>
                <a:gd name="adj1" fmla="val 3929"/>
                <a:gd name="adj2" fmla="val 7537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dirty="0">
                  <a:solidFill>
                    <a:srgbClr val="FF0000"/>
                  </a:solidFill>
                </a:rPr>
                <a:t>Hello!</a:t>
              </a:r>
            </a:p>
            <a:p>
              <a:pPr algn="ctr">
                <a:defRPr/>
              </a:pPr>
              <a:r>
                <a:rPr lang="en-US" altLang="zh-TW" dirty="0">
                  <a:solidFill>
                    <a:srgbClr val="FF0000"/>
                  </a:solidFill>
                </a:rPr>
                <a:t>COME to be </a:t>
              </a:r>
            </a:p>
            <a:p>
              <a:pPr algn="ctr">
                <a:defRPr/>
              </a:pPr>
              <a:r>
                <a:rPr lang="en-US" altLang="zh-TW" dirty="0">
                  <a:solidFill>
                    <a:srgbClr val="FF0000"/>
                  </a:solidFill>
                </a:rPr>
                <a:t>MY FRIEND!</a:t>
              </a:r>
              <a:endParaRPr lang="zh-TW" altLang="en-US" dirty="0">
                <a:solidFill>
                  <a:srgbClr val="FF0000"/>
                </a:solidFill>
              </a:endParaRPr>
            </a:p>
          </p:txBody>
        </p:sp>
      </p:grpSp>
      <p:sp>
        <p:nvSpPr>
          <p:cNvPr id="11" name="矩形 10">
            <a:extLst>
              <a:ext uri="{FF2B5EF4-FFF2-40B4-BE49-F238E27FC236}">
                <a16:creationId xmlns:a16="http://schemas.microsoft.com/office/drawing/2014/main" id="{6D581DE6-8900-BAEE-1A1C-7D9750859A64}"/>
              </a:ext>
            </a:extLst>
          </p:cNvPr>
          <p:cNvSpPr/>
          <p:nvPr/>
        </p:nvSpPr>
        <p:spPr>
          <a:xfrm>
            <a:off x="4299857" y="6048520"/>
            <a:ext cx="790575" cy="1793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110F8F12-6BD4-0C24-3E2C-5CCB98021DF8}"/>
              </a:ext>
            </a:extLst>
          </p:cNvPr>
          <p:cNvSpPr/>
          <p:nvPr/>
        </p:nvSpPr>
        <p:spPr>
          <a:xfrm>
            <a:off x="3939495" y="4529282"/>
            <a:ext cx="1295400" cy="131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3" name="Picture 13">
            <a:extLst>
              <a:ext uri="{FF2B5EF4-FFF2-40B4-BE49-F238E27FC236}">
                <a16:creationId xmlns:a16="http://schemas.microsoft.com/office/drawing/2014/main" id="{2D98BCF2-1E5F-A54F-F391-7FE56BB70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86077">
            <a:off x="4017282" y="4557857"/>
            <a:ext cx="1171575" cy="145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橢圓形圖說文字 4">
            <a:extLst>
              <a:ext uri="{FF2B5EF4-FFF2-40B4-BE49-F238E27FC236}">
                <a16:creationId xmlns:a16="http://schemas.microsoft.com/office/drawing/2014/main" id="{02CA07B8-FD50-A59D-75C8-57E1706DCC88}"/>
              </a:ext>
            </a:extLst>
          </p:cNvPr>
          <p:cNvSpPr/>
          <p:nvPr/>
        </p:nvSpPr>
        <p:spPr>
          <a:xfrm>
            <a:off x="3723595" y="4313382"/>
            <a:ext cx="1771650" cy="1735138"/>
          </a:xfrm>
          <a:prstGeom prst="wedgeEllipseCallout">
            <a:avLst>
              <a:gd name="adj1" fmla="val 40438"/>
              <a:gd name="adj2" fmla="val -90711"/>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161476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AC6424E8-D547-4510-A241-52B5E4886593}"/>
              </a:ext>
            </a:extLst>
          </p:cNvPr>
          <p:cNvSpPr>
            <a:spLocks noGrp="1"/>
          </p:cNvSpPr>
          <p:nvPr>
            <p:ph type="title"/>
          </p:nvPr>
        </p:nvSpPr>
        <p:spPr/>
        <p:txBody>
          <a:bodyPr/>
          <a:lstStyle/>
          <a:p>
            <a:pPr algn="ctr"/>
            <a:r>
              <a:rPr lang="en-US" altLang="zh-TW" b="1" dirty="0">
                <a:latin typeface="Arial" panose="020B0604020202020204" pitchFamily="34" charset="0"/>
                <a:ea typeface="Kozuka Gothic Pro B" pitchFamily="34" charset="-128"/>
                <a:cs typeface="Arial" panose="020B0604020202020204" pitchFamily="34" charset="0"/>
              </a:rPr>
              <a:t>Taiwan Briefing</a:t>
            </a:r>
            <a:endParaRPr lang="zh-TW" altLang="en-US" dirty="0">
              <a:latin typeface="Arial" panose="020B0604020202020204" pitchFamily="34" charset="0"/>
              <a:cs typeface="Arial" panose="020B0604020202020204" pitchFamily="34" charset="0"/>
            </a:endParaRPr>
          </a:p>
        </p:txBody>
      </p:sp>
      <p:sp>
        <p:nvSpPr>
          <p:cNvPr id="2" name="文字方塊 1">
            <a:extLst>
              <a:ext uri="{FF2B5EF4-FFF2-40B4-BE49-F238E27FC236}">
                <a16:creationId xmlns:a16="http://schemas.microsoft.com/office/drawing/2014/main" id="{F7CE1CAE-F406-15F7-EF2C-9D657410C1B6}"/>
              </a:ext>
            </a:extLst>
          </p:cNvPr>
          <p:cNvSpPr txBox="1"/>
          <p:nvPr/>
        </p:nvSpPr>
        <p:spPr>
          <a:xfrm>
            <a:off x="4867062" y="1658761"/>
            <a:ext cx="8783623" cy="4970591"/>
          </a:xfrm>
          <a:prstGeom prst="rect">
            <a:avLst/>
          </a:prstGeom>
          <a:noFill/>
        </p:spPr>
        <p:txBody>
          <a:bodyPr wrap="square" rtlCol="0">
            <a:spAutoFit/>
          </a:bodyPr>
          <a:lstStyle/>
          <a:p>
            <a:pPr>
              <a:spcBef>
                <a:spcPts val="600"/>
              </a:spcBef>
            </a:pPr>
            <a:r>
              <a:rPr lang="en-US" altLang="zh-TW" b="1" dirty="0">
                <a:latin typeface="Arial" panose="020B0604020202020204" pitchFamily="34" charset="0"/>
                <a:cs typeface="Arial" panose="020B0604020202020204" pitchFamily="34" charset="0"/>
              </a:rPr>
              <a:t>Capital</a:t>
            </a:r>
          </a:p>
          <a:p>
            <a:pPr marL="285750" indent="-285750">
              <a:spcBef>
                <a:spcPts val="600"/>
              </a:spcBef>
              <a:buFont typeface="Wingdings" panose="05000000000000000000" pitchFamily="2" charset="2"/>
              <a:buChar char="n"/>
            </a:pPr>
            <a:r>
              <a:rPr lang="en-US" altLang="zh-TW" dirty="0">
                <a:latin typeface="Arial" panose="020B0604020202020204" pitchFamily="34" charset="0"/>
                <a:cs typeface="Arial" panose="020B0604020202020204" pitchFamily="34" charset="0"/>
              </a:rPr>
              <a:t>Taipei</a:t>
            </a:r>
          </a:p>
          <a:p>
            <a:pPr>
              <a:spcBef>
                <a:spcPts val="600"/>
              </a:spcBef>
            </a:pPr>
            <a:r>
              <a:rPr lang="en-US" altLang="zh-TW" b="1" dirty="0">
                <a:latin typeface="Arial" panose="020B0604020202020204" pitchFamily="34" charset="0"/>
                <a:cs typeface="Arial" panose="020B0604020202020204" pitchFamily="34" charset="0"/>
              </a:rPr>
              <a:t>Population</a:t>
            </a:r>
          </a:p>
          <a:p>
            <a:pPr marL="285750" indent="-285750">
              <a:spcBef>
                <a:spcPts val="600"/>
              </a:spcBef>
              <a:buFont typeface="Wingdings" panose="05000000000000000000" pitchFamily="2" charset="2"/>
              <a:buChar char="n"/>
            </a:pPr>
            <a:r>
              <a:rPr lang="en-US" altLang="zh-TW" dirty="0">
                <a:latin typeface="Arial" panose="020B0604020202020204" pitchFamily="34" charset="0"/>
                <a:cs typeface="Arial" panose="020B0604020202020204" pitchFamily="34" charset="0"/>
              </a:rPr>
              <a:t> 23 million</a:t>
            </a:r>
          </a:p>
          <a:p>
            <a:pPr>
              <a:spcBef>
                <a:spcPts val="600"/>
              </a:spcBef>
            </a:pPr>
            <a:r>
              <a:rPr lang="en-US" altLang="zh-TW" b="1" dirty="0">
                <a:latin typeface="Arial" panose="020B0604020202020204" pitchFamily="34" charset="0"/>
                <a:cs typeface="Arial" panose="020B0604020202020204" pitchFamily="34" charset="0"/>
              </a:rPr>
              <a:t>Area </a:t>
            </a:r>
          </a:p>
          <a:p>
            <a:pPr marL="285750" indent="-285750">
              <a:spcBef>
                <a:spcPts val="600"/>
              </a:spcBef>
              <a:buFont typeface="Wingdings" panose="05000000000000000000" pitchFamily="2" charset="2"/>
              <a:buChar char="n"/>
            </a:pPr>
            <a:r>
              <a:rPr lang="en-US" altLang="zh-TW" dirty="0">
                <a:latin typeface="Arial" panose="020B0604020202020204" pitchFamily="34" charset="0"/>
                <a:cs typeface="Arial" panose="020B0604020202020204" pitchFamily="34" charset="0"/>
              </a:rPr>
              <a:t>36,000 square kilometers</a:t>
            </a:r>
          </a:p>
          <a:p>
            <a:pPr>
              <a:spcBef>
                <a:spcPts val="600"/>
              </a:spcBef>
              <a:buFontTx/>
              <a:buNone/>
            </a:pPr>
            <a:r>
              <a:rPr lang="en-US" altLang="zh-TW" b="1" dirty="0">
                <a:latin typeface="Arial" panose="020B0604020202020204" pitchFamily="34" charset="0"/>
                <a:cs typeface="Arial" panose="020B0604020202020204" pitchFamily="34" charset="0"/>
              </a:rPr>
              <a:t>Weather</a:t>
            </a:r>
          </a:p>
          <a:p>
            <a:pPr marL="342900" indent="-342900">
              <a:spcBef>
                <a:spcPts val="600"/>
              </a:spcBef>
              <a:buFont typeface="Wingdings" panose="05000000000000000000" pitchFamily="2" charset="2"/>
              <a:buChar char="n"/>
            </a:pPr>
            <a:r>
              <a:rPr lang="en-US" altLang="zh-TW" dirty="0">
                <a:latin typeface="Arial" panose="020B0604020202020204" pitchFamily="34" charset="0"/>
                <a:cs typeface="Arial" panose="020B0604020202020204" pitchFamily="34" charset="0"/>
              </a:rPr>
              <a:t>an average: 22C (71.6F); </a:t>
            </a:r>
          </a:p>
          <a:p>
            <a:pPr marL="342900" indent="-342900">
              <a:spcBef>
                <a:spcPts val="600"/>
              </a:spcBef>
              <a:buFont typeface="Wingdings" panose="05000000000000000000" pitchFamily="2" charset="2"/>
              <a:buChar char="n"/>
            </a:pPr>
            <a:r>
              <a:rPr lang="en-US" altLang="zh-TW" dirty="0">
                <a:latin typeface="Arial" panose="020B0604020202020204" pitchFamily="34" charset="0"/>
                <a:cs typeface="Arial" panose="020B0604020202020204" pitchFamily="34" charset="0"/>
              </a:rPr>
              <a:t>highest temperature up to 38C (100F)</a:t>
            </a:r>
          </a:p>
          <a:p>
            <a:pPr marL="342900" indent="-342900">
              <a:spcBef>
                <a:spcPts val="600"/>
              </a:spcBef>
              <a:buFont typeface="Wingdings" panose="05000000000000000000" pitchFamily="2" charset="2"/>
              <a:buChar char="n"/>
            </a:pPr>
            <a:r>
              <a:rPr lang="en-US" altLang="zh-TW" dirty="0">
                <a:latin typeface="Arial" panose="020B0604020202020204" pitchFamily="34" charset="0"/>
                <a:cs typeface="Arial" panose="020B0604020202020204" pitchFamily="34" charset="0"/>
              </a:rPr>
              <a:t>the lowest temperature to 10C (50F)</a:t>
            </a:r>
            <a:endParaRPr lang="it-IT" altLang="zh-TW" b="1" dirty="0">
              <a:latin typeface="Arial" panose="020B0604020202020204" pitchFamily="34" charset="0"/>
              <a:cs typeface="Arial" panose="020B0604020202020204" pitchFamily="34" charset="0"/>
            </a:endParaRPr>
          </a:p>
          <a:p>
            <a:pPr>
              <a:spcBef>
                <a:spcPts val="600"/>
              </a:spcBef>
            </a:pPr>
            <a:r>
              <a:rPr lang="it-IT" altLang="zh-TW" b="1" dirty="0">
                <a:latin typeface="Arial" panose="020B0604020202020204" pitchFamily="34" charset="0"/>
                <a:cs typeface="Arial" panose="020B0604020202020204" pitchFamily="34" charset="0"/>
              </a:rPr>
              <a:t>Language </a:t>
            </a:r>
          </a:p>
          <a:p>
            <a:pPr marL="285750" indent="-285750">
              <a:spcBef>
                <a:spcPts val="600"/>
              </a:spcBef>
              <a:buFont typeface="Wingdings" panose="05000000000000000000" pitchFamily="2" charset="2"/>
              <a:buChar char="n"/>
            </a:pPr>
            <a:r>
              <a:rPr lang="it-IT" altLang="zh-TW" dirty="0">
                <a:latin typeface="Arial" panose="020B0604020202020204" pitchFamily="34" charset="0"/>
                <a:cs typeface="Arial" panose="020B0604020202020204" pitchFamily="34" charset="0"/>
              </a:rPr>
              <a:t> Mandarin / Taiwanese / Hakka / Indigenous Languages</a:t>
            </a:r>
          </a:p>
          <a:p>
            <a:pPr>
              <a:spcBef>
                <a:spcPts val="600"/>
              </a:spcBef>
            </a:pPr>
            <a:r>
              <a:rPr lang="en-US" altLang="zh-TW" b="1" dirty="0">
                <a:latin typeface="Arial" panose="020B0604020202020204" pitchFamily="34" charset="0"/>
                <a:cs typeface="Arial" panose="020B0604020202020204" pitchFamily="34" charset="0"/>
              </a:rPr>
              <a:t>Religion</a:t>
            </a:r>
            <a:r>
              <a:rPr lang="en-US" altLang="zh-TW" dirty="0">
                <a:latin typeface="Arial" panose="020B0604020202020204" pitchFamily="34" charset="0"/>
                <a:cs typeface="Arial" panose="020B0604020202020204" pitchFamily="34" charset="0"/>
              </a:rPr>
              <a:t> </a:t>
            </a:r>
          </a:p>
          <a:p>
            <a:pPr marL="285750" indent="-285750">
              <a:spcBef>
                <a:spcPts val="600"/>
              </a:spcBef>
              <a:buFont typeface="Wingdings" panose="05000000000000000000" pitchFamily="2" charset="2"/>
              <a:buChar char="n"/>
            </a:pPr>
            <a:r>
              <a:rPr lang="en-US" altLang="zh-TW" dirty="0">
                <a:latin typeface="Arial" panose="020B0604020202020204" pitchFamily="34" charset="0"/>
                <a:cs typeface="Arial" panose="020B0604020202020204" pitchFamily="34" charset="0"/>
              </a:rPr>
              <a:t> Buddhism / Taoism / Christianity / Islam</a:t>
            </a:r>
          </a:p>
        </p:txBody>
      </p:sp>
      <p:pic>
        <p:nvPicPr>
          <p:cNvPr id="3" name="圖片 2">
            <a:extLst>
              <a:ext uri="{FF2B5EF4-FFF2-40B4-BE49-F238E27FC236}">
                <a16:creationId xmlns:a16="http://schemas.microsoft.com/office/drawing/2014/main" id="{E1F28613-B686-5CCC-9FB6-D20017B5D36F}"/>
              </a:ext>
            </a:extLst>
          </p:cNvPr>
          <p:cNvPicPr>
            <a:picLocks noChangeAspect="1"/>
          </p:cNvPicPr>
          <p:nvPr/>
        </p:nvPicPr>
        <p:blipFill rotWithShape="1">
          <a:blip r:embed="rId2">
            <a:extLst>
              <a:ext uri="{28A0092B-C50C-407E-A947-70E740481C1C}">
                <a14:useLocalDpi xmlns:a14="http://schemas.microsoft.com/office/drawing/2010/main" val="0"/>
              </a:ext>
            </a:extLst>
          </a:blip>
          <a:srcRect l="22375" r="53469"/>
          <a:stretch/>
        </p:blipFill>
        <p:spPr>
          <a:xfrm>
            <a:off x="1621972" y="1658761"/>
            <a:ext cx="2884714" cy="4478205"/>
          </a:xfrm>
          <a:prstGeom prst="rect">
            <a:avLst/>
          </a:prstGeom>
        </p:spPr>
      </p:pic>
    </p:spTree>
    <p:extLst>
      <p:ext uri="{BB962C8B-B14F-4D97-AF65-F5344CB8AC3E}">
        <p14:creationId xmlns:p14="http://schemas.microsoft.com/office/powerpoint/2010/main" val="1508313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AC6424E8-D547-4510-A241-52B5E4886593}"/>
              </a:ext>
            </a:extLst>
          </p:cNvPr>
          <p:cNvSpPr>
            <a:spLocks noGrp="1"/>
          </p:cNvSpPr>
          <p:nvPr>
            <p:ph type="title"/>
          </p:nvPr>
        </p:nvSpPr>
        <p:spPr/>
        <p:txBody>
          <a:bodyPr/>
          <a:lstStyle/>
          <a:p>
            <a:pPr algn="ctr"/>
            <a:r>
              <a:rPr lang="en-US" altLang="zh-TW" sz="4400" b="1" dirty="0">
                <a:latin typeface="Arial" panose="020B0604020202020204" pitchFamily="34" charset="0"/>
                <a:cs typeface="Arial" panose="020B0604020202020204" pitchFamily="34" charset="0"/>
              </a:rPr>
              <a:t>Why  Taiwan?</a:t>
            </a:r>
            <a:endParaRPr lang="zh-TW" altLang="en-US" dirty="0">
              <a:latin typeface="Arial" panose="020B0604020202020204" pitchFamily="34" charset="0"/>
              <a:cs typeface="Arial" panose="020B0604020202020204" pitchFamily="34" charset="0"/>
            </a:endParaRPr>
          </a:p>
        </p:txBody>
      </p:sp>
      <p:pic>
        <p:nvPicPr>
          <p:cNvPr id="5" name="圖片 4">
            <a:extLst>
              <a:ext uri="{FF2B5EF4-FFF2-40B4-BE49-F238E27FC236}">
                <a16:creationId xmlns:a16="http://schemas.microsoft.com/office/drawing/2014/main" id="{F98BFC18-E810-8C77-0CC3-057E41E7C1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6462" y="3303863"/>
            <a:ext cx="1017278" cy="1123244"/>
          </a:xfrm>
          <a:prstGeom prst="rect">
            <a:avLst/>
          </a:prstGeom>
        </p:spPr>
      </p:pic>
      <p:pic>
        <p:nvPicPr>
          <p:cNvPr id="6" name="圖片 5">
            <a:extLst>
              <a:ext uri="{FF2B5EF4-FFF2-40B4-BE49-F238E27FC236}">
                <a16:creationId xmlns:a16="http://schemas.microsoft.com/office/drawing/2014/main" id="{2AA94A5B-B007-B646-00CA-6E40781E76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756" y="5024084"/>
            <a:ext cx="1017278" cy="1123244"/>
          </a:xfrm>
          <a:prstGeom prst="rect">
            <a:avLst/>
          </a:prstGeom>
        </p:spPr>
      </p:pic>
      <p:sp>
        <p:nvSpPr>
          <p:cNvPr id="7" name="矩形 6">
            <a:extLst>
              <a:ext uri="{FF2B5EF4-FFF2-40B4-BE49-F238E27FC236}">
                <a16:creationId xmlns:a16="http://schemas.microsoft.com/office/drawing/2014/main" id="{0C3896EF-CE28-6326-3ED4-DA8DA12DA47E}"/>
              </a:ext>
            </a:extLst>
          </p:cNvPr>
          <p:cNvSpPr/>
          <p:nvPr/>
        </p:nvSpPr>
        <p:spPr>
          <a:xfrm>
            <a:off x="3723158" y="3573097"/>
            <a:ext cx="2758897" cy="584775"/>
          </a:xfrm>
          <a:prstGeom prst="rect">
            <a:avLst/>
          </a:prstGeom>
        </p:spPr>
        <p:txBody>
          <a:bodyPr wrap="none">
            <a:spAutoFit/>
          </a:bodyPr>
          <a:lstStyle/>
          <a:p>
            <a:r>
              <a:rPr lang="en-US" altLang="zh-TW" sz="3200" dirty="0"/>
              <a:t>Friendly People</a:t>
            </a:r>
            <a:endParaRPr lang="zh-TW" altLang="en-US" sz="3200" dirty="0"/>
          </a:p>
        </p:txBody>
      </p:sp>
      <p:sp>
        <p:nvSpPr>
          <p:cNvPr id="8" name="矩形 7">
            <a:extLst>
              <a:ext uri="{FF2B5EF4-FFF2-40B4-BE49-F238E27FC236}">
                <a16:creationId xmlns:a16="http://schemas.microsoft.com/office/drawing/2014/main" id="{ED7B84C4-1071-499E-716D-118EF67EA410}"/>
              </a:ext>
            </a:extLst>
          </p:cNvPr>
          <p:cNvSpPr/>
          <p:nvPr/>
        </p:nvSpPr>
        <p:spPr>
          <a:xfrm>
            <a:off x="3656015" y="5351382"/>
            <a:ext cx="3307765" cy="584775"/>
          </a:xfrm>
          <a:prstGeom prst="rect">
            <a:avLst/>
          </a:prstGeom>
        </p:spPr>
        <p:txBody>
          <a:bodyPr wrap="none">
            <a:spAutoFit/>
          </a:bodyPr>
          <a:lstStyle/>
          <a:p>
            <a:r>
              <a:rPr lang="en-US" altLang="zh-TW" sz="3200" dirty="0"/>
              <a:t>The Nature Beauty</a:t>
            </a:r>
            <a:endParaRPr lang="zh-TW" altLang="en-US" sz="3200" dirty="0"/>
          </a:p>
        </p:txBody>
      </p:sp>
      <p:pic>
        <p:nvPicPr>
          <p:cNvPr id="9" name="圖片 8">
            <a:extLst>
              <a:ext uri="{FF2B5EF4-FFF2-40B4-BE49-F238E27FC236}">
                <a16:creationId xmlns:a16="http://schemas.microsoft.com/office/drawing/2014/main" id="{CE778147-1DEA-F116-6A28-E0BF675732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0806" y="5134931"/>
            <a:ext cx="2376000" cy="1585223"/>
          </a:xfrm>
          <a:prstGeom prst="rect">
            <a:avLst/>
          </a:prstGeom>
        </p:spPr>
      </p:pic>
      <p:pic>
        <p:nvPicPr>
          <p:cNvPr id="10" name="圖片 9">
            <a:extLst>
              <a:ext uri="{FF2B5EF4-FFF2-40B4-BE49-F238E27FC236}">
                <a16:creationId xmlns:a16="http://schemas.microsoft.com/office/drawing/2014/main" id="{CD5B6311-C1CA-F3FB-B049-2F62F07706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8083" y="3234800"/>
            <a:ext cx="2397600" cy="1595668"/>
          </a:xfrm>
          <a:prstGeom prst="rect">
            <a:avLst/>
          </a:prstGeom>
        </p:spPr>
      </p:pic>
      <p:pic>
        <p:nvPicPr>
          <p:cNvPr id="11" name="圖片 10">
            <a:extLst>
              <a:ext uri="{FF2B5EF4-FFF2-40B4-BE49-F238E27FC236}">
                <a16:creationId xmlns:a16="http://schemas.microsoft.com/office/drawing/2014/main" id="{51A78C95-844B-855D-506C-9B8703DF26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756" y="1738716"/>
            <a:ext cx="1017278" cy="1123244"/>
          </a:xfrm>
          <a:prstGeom prst="rect">
            <a:avLst/>
          </a:prstGeom>
        </p:spPr>
      </p:pic>
      <p:sp>
        <p:nvSpPr>
          <p:cNvPr id="12" name="矩形 11">
            <a:extLst>
              <a:ext uri="{FF2B5EF4-FFF2-40B4-BE49-F238E27FC236}">
                <a16:creationId xmlns:a16="http://schemas.microsoft.com/office/drawing/2014/main" id="{D6D1549A-C761-54BA-2E70-B44213E7167B}"/>
              </a:ext>
            </a:extLst>
          </p:cNvPr>
          <p:cNvSpPr/>
          <p:nvPr/>
        </p:nvSpPr>
        <p:spPr>
          <a:xfrm>
            <a:off x="3567814" y="2011389"/>
            <a:ext cx="3686587" cy="584775"/>
          </a:xfrm>
          <a:prstGeom prst="rect">
            <a:avLst/>
          </a:prstGeom>
        </p:spPr>
        <p:txBody>
          <a:bodyPr wrap="none">
            <a:spAutoFit/>
          </a:bodyPr>
          <a:lstStyle/>
          <a:p>
            <a:r>
              <a:rPr lang="en-US" altLang="zh-TW" sz="3200" dirty="0"/>
              <a:t>Affordable living cost</a:t>
            </a:r>
            <a:endParaRPr lang="zh-TW" altLang="en-US" sz="3200" dirty="0"/>
          </a:p>
        </p:txBody>
      </p:sp>
      <p:pic>
        <p:nvPicPr>
          <p:cNvPr id="13" name="圖片 12">
            <a:extLst>
              <a:ext uri="{FF2B5EF4-FFF2-40B4-BE49-F238E27FC236}">
                <a16:creationId xmlns:a16="http://schemas.microsoft.com/office/drawing/2014/main" id="{144F8A29-0000-87A7-6D64-D666CD0430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7646" y="1563543"/>
            <a:ext cx="2396403" cy="1348376"/>
          </a:xfrm>
          <a:prstGeom prst="rect">
            <a:avLst/>
          </a:prstGeom>
        </p:spPr>
      </p:pic>
    </p:spTree>
    <p:extLst>
      <p:ext uri="{BB962C8B-B14F-4D97-AF65-F5344CB8AC3E}">
        <p14:creationId xmlns:p14="http://schemas.microsoft.com/office/powerpoint/2010/main" val="3492270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AC6424E8-D547-4510-A241-52B5E4886593}"/>
              </a:ext>
            </a:extLst>
          </p:cNvPr>
          <p:cNvSpPr>
            <a:spLocks noGrp="1"/>
          </p:cNvSpPr>
          <p:nvPr>
            <p:ph type="title"/>
          </p:nvPr>
        </p:nvSpPr>
        <p:spPr/>
        <p:txBody>
          <a:bodyPr/>
          <a:lstStyle/>
          <a:p>
            <a:pPr algn="ctr"/>
            <a:r>
              <a:rPr lang="en-US" altLang="zh-TW" sz="4400" b="1" dirty="0">
                <a:latin typeface="Arial" panose="020B0604020202020204" pitchFamily="34" charset="0"/>
                <a:cs typeface="Arial" panose="020B0604020202020204" pitchFamily="34" charset="0"/>
              </a:rPr>
              <a:t>Discover a wide range of delicious Taiwanese food and drinks</a:t>
            </a:r>
            <a:endParaRPr lang="it-IT" altLang="zh-TW" sz="4400" dirty="0">
              <a:latin typeface="Arial" panose="020B0604020202020204" pitchFamily="34" charset="0"/>
              <a:cs typeface="Arial" panose="020B0604020202020204" pitchFamily="34" charset="0"/>
            </a:endParaRPr>
          </a:p>
        </p:txBody>
      </p:sp>
      <p:pic>
        <p:nvPicPr>
          <p:cNvPr id="2" name="圖片 1">
            <a:extLst>
              <a:ext uri="{FF2B5EF4-FFF2-40B4-BE49-F238E27FC236}">
                <a16:creationId xmlns:a16="http://schemas.microsoft.com/office/drawing/2014/main" id="{18948865-004D-98E3-4FB3-00298F018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780" y="1563543"/>
            <a:ext cx="4118456" cy="2360166"/>
          </a:xfrm>
          <a:prstGeom prst="rect">
            <a:avLst/>
          </a:prstGeom>
          <a:ln>
            <a:noFill/>
          </a:ln>
          <a:effectLst>
            <a:softEdge rad="112500"/>
          </a:effectLst>
        </p:spPr>
      </p:pic>
      <p:pic>
        <p:nvPicPr>
          <p:cNvPr id="3" name="圖片 2">
            <a:extLst>
              <a:ext uri="{FF2B5EF4-FFF2-40B4-BE49-F238E27FC236}">
                <a16:creationId xmlns:a16="http://schemas.microsoft.com/office/drawing/2014/main" id="{7ECB408D-04A5-93C9-E687-98AC1A2A22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2172" y="1563543"/>
            <a:ext cx="3269264" cy="2451948"/>
          </a:xfrm>
          <a:prstGeom prst="rect">
            <a:avLst/>
          </a:prstGeom>
          <a:ln>
            <a:noFill/>
          </a:ln>
          <a:effectLst>
            <a:softEdge rad="112500"/>
          </a:effectLst>
        </p:spPr>
      </p:pic>
      <p:pic>
        <p:nvPicPr>
          <p:cNvPr id="5" name="圖片 4">
            <a:extLst>
              <a:ext uri="{FF2B5EF4-FFF2-40B4-BE49-F238E27FC236}">
                <a16:creationId xmlns:a16="http://schemas.microsoft.com/office/drawing/2014/main" id="{E15BBEEB-BD33-A586-9ACB-E255B93C21E1}"/>
              </a:ext>
            </a:extLst>
          </p:cNvPr>
          <p:cNvPicPr>
            <a:picLocks noChangeAspect="1"/>
          </p:cNvPicPr>
          <p:nvPr/>
        </p:nvPicPr>
        <p:blipFill rotWithShape="1">
          <a:blip r:embed="rId4">
            <a:extLst>
              <a:ext uri="{28A0092B-C50C-407E-A947-70E740481C1C}">
                <a14:useLocalDpi xmlns:a14="http://schemas.microsoft.com/office/drawing/2010/main" val="0"/>
              </a:ext>
            </a:extLst>
          </a:blip>
          <a:srcRect t="14724"/>
          <a:stretch/>
        </p:blipFill>
        <p:spPr>
          <a:xfrm>
            <a:off x="2582138" y="4342871"/>
            <a:ext cx="4176098" cy="2002183"/>
          </a:xfrm>
          <a:prstGeom prst="rect">
            <a:avLst/>
          </a:prstGeom>
          <a:ln>
            <a:noFill/>
          </a:ln>
          <a:effectLst>
            <a:softEdge rad="112500"/>
          </a:effectLst>
        </p:spPr>
      </p:pic>
      <p:pic>
        <p:nvPicPr>
          <p:cNvPr id="6" name="圖片 5">
            <a:extLst>
              <a:ext uri="{FF2B5EF4-FFF2-40B4-BE49-F238E27FC236}">
                <a16:creationId xmlns:a16="http://schemas.microsoft.com/office/drawing/2014/main" id="{CE096BDB-4B80-B68D-5EDE-9D486857E190}"/>
              </a:ext>
            </a:extLst>
          </p:cNvPr>
          <p:cNvPicPr>
            <a:picLocks noChangeAspect="1"/>
          </p:cNvPicPr>
          <p:nvPr/>
        </p:nvPicPr>
        <p:blipFill rotWithShape="1">
          <a:blip r:embed="rId5">
            <a:extLst>
              <a:ext uri="{28A0092B-C50C-407E-A947-70E740481C1C}">
                <a14:useLocalDpi xmlns:a14="http://schemas.microsoft.com/office/drawing/2010/main" val="0"/>
              </a:ext>
            </a:extLst>
          </a:blip>
          <a:srcRect l="7645" t="21458" r="11073"/>
          <a:stretch/>
        </p:blipFill>
        <p:spPr>
          <a:xfrm>
            <a:off x="6814829" y="4443862"/>
            <a:ext cx="3313619" cy="1800200"/>
          </a:xfrm>
          <a:prstGeom prst="rect">
            <a:avLst/>
          </a:prstGeom>
          <a:ln>
            <a:noFill/>
          </a:ln>
          <a:effectLst>
            <a:softEdge rad="112500"/>
          </a:effectLst>
        </p:spPr>
      </p:pic>
      <p:sp>
        <p:nvSpPr>
          <p:cNvPr id="7" name="文字方塊 6">
            <a:extLst>
              <a:ext uri="{FF2B5EF4-FFF2-40B4-BE49-F238E27FC236}">
                <a16:creationId xmlns:a16="http://schemas.microsoft.com/office/drawing/2014/main" id="{4D3DAF46-DEE0-AFCC-93E9-4DB634AB14EF}"/>
              </a:ext>
            </a:extLst>
          </p:cNvPr>
          <p:cNvSpPr txBox="1"/>
          <p:nvPr/>
        </p:nvSpPr>
        <p:spPr>
          <a:xfrm>
            <a:off x="7659445" y="5843373"/>
            <a:ext cx="2880320" cy="369332"/>
          </a:xfrm>
          <a:prstGeom prst="rect">
            <a:avLst/>
          </a:prstGeom>
          <a:noFill/>
        </p:spPr>
        <p:txBody>
          <a:bodyPr wrap="square" rtlCol="0">
            <a:spAutoFit/>
          </a:bodyPr>
          <a:lstStyle/>
          <a:p>
            <a:r>
              <a:rPr lang="en-US" altLang="zh-TW" dirty="0">
                <a:solidFill>
                  <a:schemeClr val="bg1"/>
                </a:solidFill>
              </a:rPr>
              <a:t>Braised pork rice</a:t>
            </a:r>
            <a:endParaRPr lang="zh-TW" altLang="en-US" dirty="0">
              <a:solidFill>
                <a:schemeClr val="bg1"/>
              </a:solidFill>
            </a:endParaRPr>
          </a:p>
        </p:txBody>
      </p:sp>
      <p:sp>
        <p:nvSpPr>
          <p:cNvPr id="8" name="文字方塊 7">
            <a:extLst>
              <a:ext uri="{FF2B5EF4-FFF2-40B4-BE49-F238E27FC236}">
                <a16:creationId xmlns:a16="http://schemas.microsoft.com/office/drawing/2014/main" id="{2861799C-9602-1C07-89AB-1BF1A796B153}"/>
              </a:ext>
            </a:extLst>
          </p:cNvPr>
          <p:cNvSpPr txBox="1"/>
          <p:nvPr/>
        </p:nvSpPr>
        <p:spPr>
          <a:xfrm>
            <a:off x="4146780" y="3465381"/>
            <a:ext cx="2880320" cy="369332"/>
          </a:xfrm>
          <a:prstGeom prst="rect">
            <a:avLst/>
          </a:prstGeom>
          <a:noFill/>
        </p:spPr>
        <p:txBody>
          <a:bodyPr wrap="square" rtlCol="0">
            <a:spAutoFit/>
          </a:bodyPr>
          <a:lstStyle/>
          <a:p>
            <a:r>
              <a:rPr lang="en-US" altLang="zh-TW" dirty="0">
                <a:solidFill>
                  <a:schemeClr val="bg1"/>
                </a:solidFill>
              </a:rPr>
              <a:t>Bubble milk tea</a:t>
            </a:r>
            <a:endParaRPr lang="zh-TW" altLang="en-US" dirty="0">
              <a:solidFill>
                <a:schemeClr val="bg1"/>
              </a:solidFill>
            </a:endParaRPr>
          </a:p>
        </p:txBody>
      </p:sp>
      <p:sp>
        <p:nvSpPr>
          <p:cNvPr id="9" name="文字方塊 8">
            <a:extLst>
              <a:ext uri="{FF2B5EF4-FFF2-40B4-BE49-F238E27FC236}">
                <a16:creationId xmlns:a16="http://schemas.microsoft.com/office/drawing/2014/main" id="{6B30D284-5F2E-1727-F5C0-7AA4D38292AA}"/>
              </a:ext>
            </a:extLst>
          </p:cNvPr>
          <p:cNvSpPr txBox="1"/>
          <p:nvPr/>
        </p:nvSpPr>
        <p:spPr>
          <a:xfrm>
            <a:off x="3839268" y="5925902"/>
            <a:ext cx="2880320" cy="369332"/>
          </a:xfrm>
          <a:prstGeom prst="rect">
            <a:avLst/>
          </a:prstGeom>
          <a:noFill/>
        </p:spPr>
        <p:txBody>
          <a:bodyPr wrap="square" rtlCol="0">
            <a:spAutoFit/>
          </a:bodyPr>
          <a:lstStyle/>
          <a:p>
            <a:r>
              <a:rPr lang="en-US" altLang="zh-TW" dirty="0">
                <a:solidFill>
                  <a:schemeClr val="bg1"/>
                </a:solidFill>
              </a:rPr>
              <a:t>Beef noodle</a:t>
            </a:r>
            <a:endParaRPr lang="zh-TW" altLang="en-US" dirty="0">
              <a:solidFill>
                <a:schemeClr val="bg1"/>
              </a:solidFill>
            </a:endParaRPr>
          </a:p>
        </p:txBody>
      </p:sp>
      <p:sp>
        <p:nvSpPr>
          <p:cNvPr id="10" name="文字方塊 9">
            <a:extLst>
              <a:ext uri="{FF2B5EF4-FFF2-40B4-BE49-F238E27FC236}">
                <a16:creationId xmlns:a16="http://schemas.microsoft.com/office/drawing/2014/main" id="{0ABABED0-58D5-4EBC-C9D0-326A251A1198}"/>
              </a:ext>
            </a:extLst>
          </p:cNvPr>
          <p:cNvSpPr txBox="1"/>
          <p:nvPr/>
        </p:nvSpPr>
        <p:spPr>
          <a:xfrm>
            <a:off x="7567160" y="3554377"/>
            <a:ext cx="2880320" cy="369332"/>
          </a:xfrm>
          <a:prstGeom prst="rect">
            <a:avLst/>
          </a:prstGeom>
          <a:noFill/>
        </p:spPr>
        <p:txBody>
          <a:bodyPr wrap="square" rtlCol="0">
            <a:spAutoFit/>
          </a:bodyPr>
          <a:lstStyle/>
          <a:p>
            <a:r>
              <a:rPr lang="en-US" altLang="zh-TW" dirty="0">
                <a:solidFill>
                  <a:schemeClr val="bg1"/>
                </a:solidFill>
              </a:rPr>
              <a:t>Fried Chicken cutlet </a:t>
            </a:r>
            <a:endParaRPr lang="zh-TW" altLang="en-US" dirty="0">
              <a:solidFill>
                <a:schemeClr val="bg1"/>
              </a:solidFill>
            </a:endParaRPr>
          </a:p>
        </p:txBody>
      </p:sp>
    </p:spTree>
    <p:extLst>
      <p:ext uri="{BB962C8B-B14F-4D97-AF65-F5344CB8AC3E}">
        <p14:creationId xmlns:p14="http://schemas.microsoft.com/office/powerpoint/2010/main" val="2707997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3CB0E524-6826-4AF1-9785-70F07D11EC75}"/>
              </a:ext>
            </a:extLst>
          </p:cNvPr>
          <p:cNvSpPr>
            <a:spLocks noGrp="1"/>
          </p:cNvSpPr>
          <p:nvPr>
            <p:ph type="title"/>
          </p:nvPr>
        </p:nvSpPr>
        <p:spPr>
          <a:xfrm>
            <a:off x="831850" y="2322966"/>
            <a:ext cx="8333921" cy="1160463"/>
          </a:xfrm>
        </p:spPr>
        <p:txBody>
          <a:bodyPr/>
          <a:lstStyle/>
          <a:p>
            <a:r>
              <a:rPr lang="en-US" altLang="zh-TW" dirty="0">
                <a:latin typeface="Arial" panose="020B0604020202020204" pitchFamily="34" charset="0"/>
                <a:cs typeface="Arial" panose="020B0604020202020204" pitchFamily="34" charset="0"/>
              </a:rPr>
              <a:t>NCU Introduction</a:t>
            </a:r>
            <a:endParaRPr lang="zh-TW" altLang="en-US" dirty="0">
              <a:latin typeface="Arial" panose="020B0604020202020204" pitchFamily="34" charset="0"/>
              <a:cs typeface="Arial" panose="020B0604020202020204" pitchFamily="34" charset="0"/>
            </a:endParaRPr>
          </a:p>
        </p:txBody>
      </p:sp>
      <p:pic>
        <p:nvPicPr>
          <p:cNvPr id="2" name="Picture 14">
            <a:extLst>
              <a:ext uri="{FF2B5EF4-FFF2-40B4-BE49-F238E27FC236}">
                <a16:creationId xmlns:a16="http://schemas.microsoft.com/office/drawing/2014/main" id="{6E870D87-9A69-A63E-C930-575A89139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3265" y="3887325"/>
            <a:ext cx="2702735" cy="154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a:extLst>
              <a:ext uri="{FF2B5EF4-FFF2-40B4-BE49-F238E27FC236}">
                <a16:creationId xmlns:a16="http://schemas.microsoft.com/office/drawing/2014/main" id="{5C6F47F3-8E59-872E-4CDF-FFDC2414B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296" y="3906275"/>
            <a:ext cx="979748" cy="154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圖片 9">
            <a:extLst>
              <a:ext uri="{FF2B5EF4-FFF2-40B4-BE49-F238E27FC236}">
                <a16:creationId xmlns:a16="http://schemas.microsoft.com/office/drawing/2014/main" id="{10FEA113-63B2-1C0F-BB4B-7E0B1DAE72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6837" y="3887325"/>
            <a:ext cx="1027521" cy="1540800"/>
          </a:xfrm>
          <a:prstGeom prst="rect">
            <a:avLst/>
          </a:prstGeom>
        </p:spPr>
      </p:pic>
      <p:pic>
        <p:nvPicPr>
          <p:cNvPr id="11" name="圖片 10">
            <a:extLst>
              <a:ext uri="{FF2B5EF4-FFF2-40B4-BE49-F238E27FC236}">
                <a16:creationId xmlns:a16="http://schemas.microsoft.com/office/drawing/2014/main" id="{26D4D308-7E11-3795-89EC-2702D12733CE}"/>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234907" y="3887325"/>
            <a:ext cx="2363507" cy="1540800"/>
          </a:xfrm>
          <a:prstGeom prst="rect">
            <a:avLst/>
          </a:prstGeom>
        </p:spPr>
      </p:pic>
    </p:spTree>
    <p:extLst>
      <p:ext uri="{BB962C8B-B14F-4D97-AF65-F5344CB8AC3E}">
        <p14:creationId xmlns:p14="http://schemas.microsoft.com/office/powerpoint/2010/main" val="1849230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AC6424E8-D547-4510-A241-52B5E4886593}"/>
              </a:ext>
            </a:extLst>
          </p:cNvPr>
          <p:cNvSpPr>
            <a:spLocks noGrp="1"/>
          </p:cNvSpPr>
          <p:nvPr>
            <p:ph type="title"/>
          </p:nvPr>
        </p:nvSpPr>
        <p:spPr/>
        <p:txBody>
          <a:bodyPr/>
          <a:lstStyle/>
          <a:p>
            <a:pPr algn="ctr"/>
            <a:r>
              <a:rPr lang="en-US" altLang="zh-TW" sz="4400" b="1" dirty="0">
                <a:latin typeface="Arial" panose="020B0604020202020204" pitchFamily="34" charset="0"/>
                <a:ea typeface="Kozuka Gothic Pro B" pitchFamily="34" charset="-128"/>
                <a:cs typeface="Arial" panose="020B0604020202020204" pitchFamily="34" charset="0"/>
              </a:rPr>
              <a:t>Location of </a:t>
            </a:r>
            <a:r>
              <a:rPr lang="en-US" altLang="zh-TW" sz="4400" b="1" dirty="0">
                <a:solidFill>
                  <a:srgbClr val="FF0000"/>
                </a:solidFill>
                <a:latin typeface="Arial" panose="020B0604020202020204" pitchFamily="34" charset="0"/>
                <a:ea typeface="Kozuka Gothic Pro B" pitchFamily="34" charset="-128"/>
                <a:cs typeface="Arial" panose="020B0604020202020204" pitchFamily="34" charset="0"/>
              </a:rPr>
              <a:t>NCU</a:t>
            </a:r>
            <a:endParaRPr lang="zh-TW" altLang="en-US" dirty="0">
              <a:latin typeface="Arial" panose="020B0604020202020204" pitchFamily="34" charset="0"/>
              <a:cs typeface="Arial" panose="020B0604020202020204" pitchFamily="34" charset="0"/>
            </a:endParaRPr>
          </a:p>
        </p:txBody>
      </p:sp>
      <p:sp>
        <p:nvSpPr>
          <p:cNvPr id="2" name="Rectangle 38">
            <a:extLst>
              <a:ext uri="{FF2B5EF4-FFF2-40B4-BE49-F238E27FC236}">
                <a16:creationId xmlns:a16="http://schemas.microsoft.com/office/drawing/2014/main" id="{747059C7-F7CC-87F5-14AC-6AE4430B26DB}"/>
              </a:ext>
            </a:extLst>
          </p:cNvPr>
          <p:cNvSpPr>
            <a:spLocks noChangeArrowheads="1"/>
          </p:cNvSpPr>
          <p:nvPr/>
        </p:nvSpPr>
        <p:spPr bwMode="auto">
          <a:xfrm>
            <a:off x="8408988" y="1922318"/>
            <a:ext cx="14398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charset="0"/>
              <a:buChar char="•"/>
              <a:defRPr sz="3200">
                <a:solidFill>
                  <a:schemeClr val="tx1"/>
                </a:solidFill>
                <a:latin typeface="Calibri" pitchFamily="34" charset="0"/>
                <a:ea typeface="新細明體" pitchFamily="18" charset="-120"/>
              </a:defRPr>
            </a:lvl1pPr>
            <a:lvl2pPr marL="742950" indent="-28575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000">
                <a:solidFill>
                  <a:schemeClr val="bg1"/>
                </a:solidFill>
                <a:latin typeface="Arial" charset="0"/>
                <a:sym typeface="Wingdings 2" pitchFamily="18" charset="2"/>
              </a:rPr>
              <a:t></a:t>
            </a:r>
            <a:r>
              <a:rPr lang="en-US" altLang="zh-TW" sz="1800">
                <a:solidFill>
                  <a:schemeClr val="bg1"/>
                </a:solidFill>
                <a:latin typeface="Arial" charset="0"/>
                <a:sym typeface="Wingdings 2" pitchFamily="18" charset="2"/>
              </a:rPr>
              <a:t> </a:t>
            </a:r>
            <a:r>
              <a:rPr lang="en-US" altLang="zh-TW" sz="2000" b="1">
                <a:solidFill>
                  <a:schemeClr val="bg1"/>
                </a:solidFill>
                <a:latin typeface="Bradley Hand ITC" pitchFamily="66" charset="0"/>
                <a:sym typeface="Wingdings 2" pitchFamily="18" charset="2"/>
              </a:rPr>
              <a:t>Taipei </a:t>
            </a:r>
          </a:p>
        </p:txBody>
      </p:sp>
      <p:sp>
        <p:nvSpPr>
          <p:cNvPr id="3" name="Rectangle 39">
            <a:extLst>
              <a:ext uri="{FF2B5EF4-FFF2-40B4-BE49-F238E27FC236}">
                <a16:creationId xmlns:a16="http://schemas.microsoft.com/office/drawing/2014/main" id="{79865175-C5DA-7873-8BD6-BE8292FDF6F5}"/>
              </a:ext>
            </a:extLst>
          </p:cNvPr>
          <p:cNvSpPr>
            <a:spLocks noChangeArrowheads="1"/>
          </p:cNvSpPr>
          <p:nvPr/>
        </p:nvSpPr>
        <p:spPr bwMode="auto">
          <a:xfrm rot="-2954656">
            <a:off x="8372475" y="2317606"/>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charset="0"/>
              <a:buChar char="•"/>
              <a:defRPr sz="3200">
                <a:solidFill>
                  <a:schemeClr val="tx1"/>
                </a:solidFill>
                <a:latin typeface="Calibri" pitchFamily="34" charset="0"/>
                <a:ea typeface="新細明體" pitchFamily="18" charset="-120"/>
              </a:defRPr>
            </a:lvl1pPr>
            <a:lvl2pPr marL="742950" indent="-28575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400">
                <a:solidFill>
                  <a:schemeClr val="bg1"/>
                </a:solidFill>
                <a:latin typeface="Arial" charset="0"/>
                <a:sym typeface="Wingdings" pitchFamily="2" charset="2"/>
              </a:rPr>
              <a:t></a:t>
            </a:r>
          </a:p>
        </p:txBody>
      </p:sp>
      <p:sp>
        <p:nvSpPr>
          <p:cNvPr id="5" name="Rectangle 38">
            <a:extLst>
              <a:ext uri="{FF2B5EF4-FFF2-40B4-BE49-F238E27FC236}">
                <a16:creationId xmlns:a16="http://schemas.microsoft.com/office/drawing/2014/main" id="{F314E10F-4F96-6122-8AA1-1F8EC3277184}"/>
              </a:ext>
            </a:extLst>
          </p:cNvPr>
          <p:cNvSpPr>
            <a:spLocks noChangeArrowheads="1"/>
          </p:cNvSpPr>
          <p:nvPr/>
        </p:nvSpPr>
        <p:spPr bwMode="auto">
          <a:xfrm>
            <a:off x="8264525" y="3001818"/>
            <a:ext cx="14398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charset="0"/>
              <a:buChar char="•"/>
              <a:defRPr sz="3200">
                <a:solidFill>
                  <a:schemeClr val="tx1"/>
                </a:solidFill>
                <a:latin typeface="Calibri" pitchFamily="34" charset="0"/>
                <a:ea typeface="新細明體" pitchFamily="18" charset="-120"/>
              </a:defRPr>
            </a:lvl1pPr>
            <a:lvl2pPr marL="742950" indent="-28575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000" b="1">
                <a:solidFill>
                  <a:schemeClr val="bg1"/>
                </a:solidFill>
                <a:latin typeface="Bradley Hand ITC" pitchFamily="66" charset="0"/>
                <a:sym typeface="Wingdings 2" pitchFamily="18" charset="2"/>
              </a:rPr>
              <a:t>NCU</a:t>
            </a:r>
          </a:p>
        </p:txBody>
      </p:sp>
      <p:pic>
        <p:nvPicPr>
          <p:cNvPr id="6" name="圖片 60" descr="Taiwan.png">
            <a:extLst>
              <a:ext uri="{FF2B5EF4-FFF2-40B4-BE49-F238E27FC236}">
                <a16:creationId xmlns:a16="http://schemas.microsoft.com/office/drawing/2014/main" id="{AE7FF590-8D10-48B7-D2DC-D395D15A94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63763" y="1779443"/>
            <a:ext cx="25019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群組 30">
            <a:extLst>
              <a:ext uri="{FF2B5EF4-FFF2-40B4-BE49-F238E27FC236}">
                <a16:creationId xmlns:a16="http://schemas.microsoft.com/office/drawing/2014/main" id="{22A4DE31-8C51-6C3D-DD8C-5F10397A2A2B}"/>
              </a:ext>
            </a:extLst>
          </p:cNvPr>
          <p:cNvGrpSpPr>
            <a:grpSpLocks/>
          </p:cNvGrpSpPr>
          <p:nvPr/>
        </p:nvGrpSpPr>
        <p:grpSpPr bwMode="auto">
          <a:xfrm>
            <a:off x="2487613" y="1923905"/>
            <a:ext cx="714375" cy="611188"/>
            <a:chOff x="2779005" y="708881"/>
            <a:chExt cx="1288939" cy="991927"/>
          </a:xfrm>
        </p:grpSpPr>
        <p:sp>
          <p:nvSpPr>
            <p:cNvPr id="8" name="橢圓形圖說文字 62">
              <a:extLst>
                <a:ext uri="{FF2B5EF4-FFF2-40B4-BE49-F238E27FC236}">
                  <a16:creationId xmlns:a16="http://schemas.microsoft.com/office/drawing/2014/main" id="{52590E0A-8D52-7AEC-BFDA-A824FD61D30E}"/>
                </a:ext>
              </a:extLst>
            </p:cNvPr>
            <p:cNvSpPr/>
            <p:nvPr/>
          </p:nvSpPr>
          <p:spPr>
            <a:xfrm>
              <a:off x="2779005" y="708881"/>
              <a:ext cx="1288939" cy="991927"/>
            </a:xfrm>
            <a:prstGeom prst="wedgeEllipseCallout">
              <a:avLst>
                <a:gd name="adj1" fmla="val 112398"/>
                <a:gd name="adj2" fmla="val 3881"/>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9" name="圖片 63" descr="NCUlogo.png">
              <a:extLst>
                <a:ext uri="{FF2B5EF4-FFF2-40B4-BE49-F238E27FC236}">
                  <a16:creationId xmlns:a16="http://schemas.microsoft.com/office/drawing/2014/main" id="{4AE689F0-B2AD-57AF-A455-27F2EEB8E0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9165" y="914221"/>
              <a:ext cx="889735" cy="76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0" name="直線接點 9">
            <a:extLst>
              <a:ext uri="{FF2B5EF4-FFF2-40B4-BE49-F238E27FC236}">
                <a16:creationId xmlns:a16="http://schemas.microsoft.com/office/drawing/2014/main" id="{853F7451-677B-321A-638D-42C342DB48CE}"/>
              </a:ext>
            </a:extLst>
          </p:cNvPr>
          <p:cNvCxnSpPr/>
          <p:nvPr/>
        </p:nvCxnSpPr>
        <p:spPr>
          <a:xfrm flipV="1">
            <a:off x="4124325" y="1995343"/>
            <a:ext cx="203200" cy="215900"/>
          </a:xfrm>
          <a:prstGeom prst="line">
            <a:avLst/>
          </a:prstGeom>
        </p:spPr>
        <p:style>
          <a:lnRef idx="1">
            <a:schemeClr val="dk1"/>
          </a:lnRef>
          <a:fillRef idx="0">
            <a:schemeClr val="dk1"/>
          </a:fillRef>
          <a:effectRef idx="0">
            <a:schemeClr val="dk1"/>
          </a:effectRef>
          <a:fontRef idx="minor">
            <a:schemeClr val="tx1"/>
          </a:fontRef>
        </p:style>
      </p:cxnSp>
      <p:sp>
        <p:nvSpPr>
          <p:cNvPr id="11" name="文字方塊 68">
            <a:extLst>
              <a:ext uri="{FF2B5EF4-FFF2-40B4-BE49-F238E27FC236}">
                <a16:creationId xmlns:a16="http://schemas.microsoft.com/office/drawing/2014/main" id="{7462D508-C905-C9EE-78A1-FFFF0E7C3915}"/>
              </a:ext>
            </a:extLst>
          </p:cNvPr>
          <p:cNvSpPr txBox="1">
            <a:spLocks noChangeArrowheads="1"/>
          </p:cNvSpPr>
          <p:nvPr/>
        </p:nvSpPr>
        <p:spPr bwMode="auto">
          <a:xfrm>
            <a:off x="4259263" y="1779443"/>
            <a:ext cx="612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新細明體" pitchFamily="18" charset="-120"/>
              </a:defRPr>
            </a:lvl1pPr>
            <a:lvl2pPr marL="742950" indent="-28575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spcBef>
                <a:spcPct val="0"/>
              </a:spcBef>
              <a:buFontTx/>
              <a:buNone/>
            </a:pPr>
            <a:r>
              <a:rPr lang="en-US" altLang="zh-TW" sz="1400">
                <a:latin typeface="Arial" charset="0"/>
              </a:rPr>
              <a:t>Taipei</a:t>
            </a:r>
            <a:endParaRPr lang="zh-TW" altLang="en-US" sz="1400">
              <a:latin typeface="Arial" charset="0"/>
            </a:endParaRPr>
          </a:p>
        </p:txBody>
      </p:sp>
      <p:cxnSp>
        <p:nvCxnSpPr>
          <p:cNvPr id="12" name="直線接點 11">
            <a:extLst>
              <a:ext uri="{FF2B5EF4-FFF2-40B4-BE49-F238E27FC236}">
                <a16:creationId xmlns:a16="http://schemas.microsoft.com/office/drawing/2014/main" id="{7A0E4EE8-3D4B-F92E-65CB-BC71A73FBD92}"/>
              </a:ext>
            </a:extLst>
          </p:cNvPr>
          <p:cNvCxnSpPr/>
          <p:nvPr/>
        </p:nvCxnSpPr>
        <p:spPr>
          <a:xfrm flipV="1">
            <a:off x="3582988" y="1923905"/>
            <a:ext cx="0" cy="287338"/>
          </a:xfrm>
          <a:prstGeom prst="line">
            <a:avLst/>
          </a:prstGeom>
        </p:spPr>
        <p:style>
          <a:lnRef idx="1">
            <a:schemeClr val="dk1"/>
          </a:lnRef>
          <a:fillRef idx="0">
            <a:schemeClr val="dk1"/>
          </a:fillRef>
          <a:effectRef idx="0">
            <a:schemeClr val="dk1"/>
          </a:effectRef>
          <a:fontRef idx="minor">
            <a:schemeClr val="tx1"/>
          </a:fontRef>
        </p:style>
      </p:cxnSp>
      <p:sp>
        <p:nvSpPr>
          <p:cNvPr id="13" name="文字方塊 71">
            <a:extLst>
              <a:ext uri="{FF2B5EF4-FFF2-40B4-BE49-F238E27FC236}">
                <a16:creationId xmlns:a16="http://schemas.microsoft.com/office/drawing/2014/main" id="{C0665A1D-A662-9969-2816-29ED8C0D9E00}"/>
              </a:ext>
            </a:extLst>
          </p:cNvPr>
          <p:cNvSpPr txBox="1">
            <a:spLocks noChangeArrowheads="1"/>
          </p:cNvSpPr>
          <p:nvPr/>
        </p:nvSpPr>
        <p:spPr bwMode="auto">
          <a:xfrm>
            <a:off x="3178175" y="1563543"/>
            <a:ext cx="808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新細明體" pitchFamily="18" charset="-120"/>
              </a:defRPr>
            </a:lvl1pPr>
            <a:lvl2pPr marL="742950" indent="-28575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spcBef>
                <a:spcPct val="0"/>
              </a:spcBef>
              <a:buFontTx/>
              <a:buNone/>
            </a:pPr>
            <a:r>
              <a:rPr lang="en-US" altLang="zh-TW" sz="1400">
                <a:latin typeface="Arial" charset="0"/>
              </a:rPr>
              <a:t>Taoyuan</a:t>
            </a:r>
            <a:endParaRPr lang="zh-TW" altLang="en-US" sz="1400">
              <a:latin typeface="Arial" charset="0"/>
            </a:endParaRPr>
          </a:p>
        </p:txBody>
      </p:sp>
      <p:cxnSp>
        <p:nvCxnSpPr>
          <p:cNvPr id="14" name="直線接點 13">
            <a:extLst>
              <a:ext uri="{FF2B5EF4-FFF2-40B4-BE49-F238E27FC236}">
                <a16:creationId xmlns:a16="http://schemas.microsoft.com/office/drawing/2014/main" id="{55A79421-0DD4-102D-DC43-DFA93DD168B1}"/>
              </a:ext>
            </a:extLst>
          </p:cNvPr>
          <p:cNvCxnSpPr/>
          <p:nvPr/>
        </p:nvCxnSpPr>
        <p:spPr>
          <a:xfrm>
            <a:off x="3786188" y="3579668"/>
            <a:ext cx="406400" cy="0"/>
          </a:xfrm>
          <a:prstGeom prst="line">
            <a:avLst/>
          </a:prstGeom>
        </p:spPr>
        <p:style>
          <a:lnRef idx="1">
            <a:schemeClr val="dk1"/>
          </a:lnRef>
          <a:fillRef idx="0">
            <a:schemeClr val="dk1"/>
          </a:fillRef>
          <a:effectRef idx="0">
            <a:schemeClr val="dk1"/>
          </a:effectRef>
          <a:fontRef idx="minor">
            <a:schemeClr val="tx1"/>
          </a:fontRef>
        </p:style>
      </p:cxnSp>
      <p:sp>
        <p:nvSpPr>
          <p:cNvPr id="15" name="文字方塊 74">
            <a:extLst>
              <a:ext uri="{FF2B5EF4-FFF2-40B4-BE49-F238E27FC236}">
                <a16:creationId xmlns:a16="http://schemas.microsoft.com/office/drawing/2014/main" id="{41E1AD0F-DFC6-ACE9-CEB4-28CCC06AA933}"/>
              </a:ext>
            </a:extLst>
          </p:cNvPr>
          <p:cNvSpPr txBox="1">
            <a:spLocks noChangeArrowheads="1"/>
          </p:cNvSpPr>
          <p:nvPr/>
        </p:nvSpPr>
        <p:spPr bwMode="auto">
          <a:xfrm>
            <a:off x="4191000" y="3416155"/>
            <a:ext cx="744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新細明體" pitchFamily="18" charset="-120"/>
              </a:defRPr>
            </a:lvl1pPr>
            <a:lvl2pPr marL="742950" indent="-28575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spcBef>
                <a:spcPct val="0"/>
              </a:spcBef>
              <a:buFontTx/>
              <a:buNone/>
            </a:pPr>
            <a:r>
              <a:rPr lang="en-US" altLang="zh-TW" sz="1400">
                <a:latin typeface="Arial" charset="0"/>
              </a:rPr>
              <a:t>Hualien</a:t>
            </a:r>
            <a:endParaRPr lang="zh-TW" altLang="en-US" sz="1400">
              <a:latin typeface="Arial" charset="0"/>
            </a:endParaRPr>
          </a:p>
        </p:txBody>
      </p:sp>
      <p:cxnSp>
        <p:nvCxnSpPr>
          <p:cNvPr id="16" name="直線接點 15">
            <a:extLst>
              <a:ext uri="{FF2B5EF4-FFF2-40B4-BE49-F238E27FC236}">
                <a16:creationId xmlns:a16="http://schemas.microsoft.com/office/drawing/2014/main" id="{9512C730-509F-04E6-442C-E4D0C6A7D402}"/>
              </a:ext>
            </a:extLst>
          </p:cNvPr>
          <p:cNvCxnSpPr/>
          <p:nvPr/>
        </p:nvCxnSpPr>
        <p:spPr>
          <a:xfrm flipV="1">
            <a:off x="2570163" y="4659168"/>
            <a:ext cx="269875" cy="144462"/>
          </a:xfrm>
          <a:prstGeom prst="line">
            <a:avLst/>
          </a:prstGeom>
        </p:spPr>
        <p:style>
          <a:lnRef idx="1">
            <a:schemeClr val="dk1"/>
          </a:lnRef>
          <a:fillRef idx="0">
            <a:schemeClr val="dk1"/>
          </a:fillRef>
          <a:effectRef idx="0">
            <a:schemeClr val="dk1"/>
          </a:effectRef>
          <a:fontRef idx="minor">
            <a:schemeClr val="tx1"/>
          </a:fontRef>
        </p:style>
      </p:cxnSp>
      <p:sp>
        <p:nvSpPr>
          <p:cNvPr id="17" name="文字方塊 77">
            <a:extLst>
              <a:ext uri="{FF2B5EF4-FFF2-40B4-BE49-F238E27FC236}">
                <a16:creationId xmlns:a16="http://schemas.microsoft.com/office/drawing/2014/main" id="{BB9BF529-4EAD-2F7D-3760-F7FC70755483}"/>
              </a:ext>
            </a:extLst>
          </p:cNvPr>
          <p:cNvSpPr txBox="1">
            <a:spLocks noChangeArrowheads="1"/>
          </p:cNvSpPr>
          <p:nvPr/>
        </p:nvSpPr>
        <p:spPr bwMode="auto">
          <a:xfrm>
            <a:off x="1758950" y="4803630"/>
            <a:ext cx="96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新細明體" pitchFamily="18" charset="-120"/>
              </a:defRPr>
            </a:lvl1pPr>
            <a:lvl2pPr marL="742950" indent="-28575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spcBef>
                <a:spcPct val="0"/>
              </a:spcBef>
              <a:buFontTx/>
              <a:buNone/>
            </a:pPr>
            <a:r>
              <a:rPr lang="en-US" altLang="zh-TW" sz="1400">
                <a:latin typeface="Arial" charset="0"/>
              </a:rPr>
              <a:t>Kaohsiung</a:t>
            </a:r>
            <a:endParaRPr lang="zh-TW" altLang="en-US" sz="1400">
              <a:latin typeface="Arial" charset="0"/>
            </a:endParaRPr>
          </a:p>
        </p:txBody>
      </p:sp>
      <p:cxnSp>
        <p:nvCxnSpPr>
          <p:cNvPr id="18" name="直線接點 17">
            <a:extLst>
              <a:ext uri="{FF2B5EF4-FFF2-40B4-BE49-F238E27FC236}">
                <a16:creationId xmlns:a16="http://schemas.microsoft.com/office/drawing/2014/main" id="{E5303C3A-B5AD-34E0-B6EA-FF9EA10074C7}"/>
              </a:ext>
            </a:extLst>
          </p:cNvPr>
          <p:cNvCxnSpPr/>
          <p:nvPr/>
        </p:nvCxnSpPr>
        <p:spPr>
          <a:xfrm>
            <a:off x="2794000" y="2951018"/>
            <a:ext cx="338138" cy="71437"/>
          </a:xfrm>
          <a:prstGeom prst="line">
            <a:avLst/>
          </a:prstGeom>
        </p:spPr>
        <p:style>
          <a:lnRef idx="1">
            <a:schemeClr val="dk1"/>
          </a:lnRef>
          <a:fillRef idx="0">
            <a:schemeClr val="dk1"/>
          </a:fillRef>
          <a:effectRef idx="0">
            <a:schemeClr val="dk1"/>
          </a:effectRef>
          <a:fontRef idx="minor">
            <a:schemeClr val="tx1"/>
          </a:fontRef>
        </p:style>
      </p:cxnSp>
      <p:sp>
        <p:nvSpPr>
          <p:cNvPr id="19" name="矩形 81">
            <a:extLst>
              <a:ext uri="{FF2B5EF4-FFF2-40B4-BE49-F238E27FC236}">
                <a16:creationId xmlns:a16="http://schemas.microsoft.com/office/drawing/2014/main" id="{105A14AB-40E6-19EE-D75C-8EDFB341BFEF}"/>
              </a:ext>
            </a:extLst>
          </p:cNvPr>
          <p:cNvSpPr>
            <a:spLocks noChangeArrowheads="1"/>
          </p:cNvSpPr>
          <p:nvPr/>
        </p:nvSpPr>
        <p:spPr bwMode="auto">
          <a:xfrm>
            <a:off x="1982788" y="2787505"/>
            <a:ext cx="846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新細明體" pitchFamily="18" charset="-120"/>
              </a:defRPr>
            </a:lvl1pPr>
            <a:lvl2pPr marL="742950" indent="-28575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spcBef>
                <a:spcPct val="0"/>
              </a:spcBef>
              <a:buFontTx/>
              <a:buNone/>
            </a:pPr>
            <a:r>
              <a:rPr lang="en-US" altLang="zh-TW" sz="1400">
                <a:latin typeface="Arial" charset="0"/>
              </a:rPr>
              <a:t>Taichung</a:t>
            </a:r>
            <a:endParaRPr lang="zh-TW" altLang="en-US" sz="1400">
              <a:latin typeface="Arial" charset="0"/>
            </a:endParaRPr>
          </a:p>
        </p:txBody>
      </p:sp>
      <p:pic>
        <p:nvPicPr>
          <p:cNvPr id="20" name="圖片 19" descr="中壢車站.jpg">
            <a:extLst>
              <a:ext uri="{FF2B5EF4-FFF2-40B4-BE49-F238E27FC236}">
                <a16:creationId xmlns:a16="http://schemas.microsoft.com/office/drawing/2014/main" id="{42A4D1BA-CB52-0E9A-EA01-3CE1307870BA}"/>
              </a:ext>
            </a:extLst>
          </p:cNvPr>
          <p:cNvPicPr>
            <a:picLocks noChangeAspect="1"/>
          </p:cNvPicPr>
          <p:nvPr/>
        </p:nvPicPr>
        <p:blipFill>
          <a:blip r:embed="rId4" cstate="print"/>
          <a:stretch>
            <a:fillRect/>
          </a:stretch>
        </p:blipFill>
        <p:spPr>
          <a:xfrm>
            <a:off x="8607896" y="4944918"/>
            <a:ext cx="1824203" cy="1440160"/>
          </a:xfrm>
          <a:prstGeom prst="rect">
            <a:avLst/>
          </a:prstGeom>
          <a:ln>
            <a:noFill/>
          </a:ln>
          <a:effectLst>
            <a:softEdge rad="112500"/>
          </a:effectLst>
        </p:spPr>
      </p:pic>
      <p:pic>
        <p:nvPicPr>
          <p:cNvPr id="21" name="圖片 20" descr="桃園高鐵站.jpg">
            <a:extLst>
              <a:ext uri="{FF2B5EF4-FFF2-40B4-BE49-F238E27FC236}">
                <a16:creationId xmlns:a16="http://schemas.microsoft.com/office/drawing/2014/main" id="{C13AEAE2-CA7A-065C-CA54-2241843F7A7C}"/>
              </a:ext>
            </a:extLst>
          </p:cNvPr>
          <p:cNvPicPr>
            <a:picLocks noChangeAspect="1"/>
          </p:cNvPicPr>
          <p:nvPr/>
        </p:nvPicPr>
        <p:blipFill>
          <a:blip r:embed="rId5" cstate="print"/>
          <a:stretch>
            <a:fillRect/>
          </a:stretch>
        </p:blipFill>
        <p:spPr>
          <a:xfrm>
            <a:off x="6670355" y="5164414"/>
            <a:ext cx="1917051" cy="1296144"/>
          </a:xfrm>
          <a:prstGeom prst="rect">
            <a:avLst/>
          </a:prstGeom>
          <a:ln>
            <a:noFill/>
          </a:ln>
          <a:effectLst>
            <a:softEdge rad="112500"/>
          </a:effectLst>
        </p:spPr>
      </p:pic>
      <p:pic>
        <p:nvPicPr>
          <p:cNvPr id="22" name="圖片 21" descr="桃園機場.jpg">
            <a:extLst>
              <a:ext uri="{FF2B5EF4-FFF2-40B4-BE49-F238E27FC236}">
                <a16:creationId xmlns:a16="http://schemas.microsoft.com/office/drawing/2014/main" id="{8E8FD30A-65BD-1149-955A-18012831DFE1}"/>
              </a:ext>
            </a:extLst>
          </p:cNvPr>
          <p:cNvPicPr>
            <a:picLocks noChangeAspect="1"/>
          </p:cNvPicPr>
          <p:nvPr/>
        </p:nvPicPr>
        <p:blipFill>
          <a:blip r:embed="rId6" cstate="print"/>
          <a:stretch>
            <a:fillRect/>
          </a:stretch>
        </p:blipFill>
        <p:spPr>
          <a:xfrm>
            <a:off x="3494114" y="5205385"/>
            <a:ext cx="1576362" cy="1182272"/>
          </a:xfrm>
          <a:prstGeom prst="rect">
            <a:avLst/>
          </a:prstGeom>
          <a:ln>
            <a:noFill/>
          </a:ln>
          <a:effectLst>
            <a:softEdge rad="112500"/>
          </a:effectLst>
        </p:spPr>
      </p:pic>
      <p:grpSp>
        <p:nvGrpSpPr>
          <p:cNvPr id="23" name="群組 109">
            <a:extLst>
              <a:ext uri="{FF2B5EF4-FFF2-40B4-BE49-F238E27FC236}">
                <a16:creationId xmlns:a16="http://schemas.microsoft.com/office/drawing/2014/main" id="{2AC9A2E7-7949-6CCF-32A6-34E157D452C9}"/>
              </a:ext>
            </a:extLst>
          </p:cNvPr>
          <p:cNvGrpSpPr>
            <a:grpSpLocks/>
          </p:cNvGrpSpPr>
          <p:nvPr/>
        </p:nvGrpSpPr>
        <p:grpSpPr bwMode="auto">
          <a:xfrm>
            <a:off x="3567113" y="2001548"/>
            <a:ext cx="5616575" cy="3017982"/>
            <a:chOff x="2195736" y="2210683"/>
            <a:chExt cx="5616624" cy="3018517"/>
          </a:xfrm>
        </p:grpSpPr>
        <p:pic>
          <p:nvPicPr>
            <p:cNvPr id="24" name="圖片 100" descr="臺灣地圖(透).png">
              <a:extLst>
                <a:ext uri="{FF2B5EF4-FFF2-40B4-BE49-F238E27FC236}">
                  <a16:creationId xmlns:a16="http://schemas.microsoft.com/office/drawing/2014/main" id="{BFD658CF-1D7A-3739-D020-B93AFEF8ADFC}"/>
                </a:ext>
              </a:extLst>
            </p:cNvPr>
            <p:cNvPicPr>
              <a:picLocks noChangeAspect="1"/>
            </p:cNvPicPr>
            <p:nvPr/>
          </p:nvPicPr>
          <p:blipFill>
            <a:blip r:embed="rId7">
              <a:extLst>
                <a:ext uri="{28A0092B-C50C-407E-A947-70E740481C1C}">
                  <a14:useLocalDpi xmlns:a14="http://schemas.microsoft.com/office/drawing/2010/main" val="0"/>
                </a:ext>
              </a:extLst>
            </a:blip>
            <a:srcRect l="92" t="22681" r="19366"/>
            <a:stretch>
              <a:fillRect/>
            </a:stretch>
          </p:blipFill>
          <p:spPr bwMode="auto">
            <a:xfrm>
              <a:off x="3932401" y="2401362"/>
              <a:ext cx="3879959" cy="2827838"/>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cxnSp>
          <p:nvCxnSpPr>
            <p:cNvPr id="25" name="直線接點 24">
              <a:extLst>
                <a:ext uri="{FF2B5EF4-FFF2-40B4-BE49-F238E27FC236}">
                  <a16:creationId xmlns:a16="http://schemas.microsoft.com/office/drawing/2014/main" id="{0FB4154D-008A-D9EB-0C27-B06AB008898E}"/>
                </a:ext>
              </a:extLst>
            </p:cNvPr>
            <p:cNvCxnSpPr>
              <a:stCxn id="8" idx="8"/>
            </p:cNvCxnSpPr>
            <p:nvPr/>
          </p:nvCxnSpPr>
          <p:spPr bwMode="auto">
            <a:xfrm flipV="1">
              <a:off x="3646724" y="2210683"/>
              <a:ext cx="1649426" cy="41282"/>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26" name="直線接點 25">
              <a:extLst>
                <a:ext uri="{FF2B5EF4-FFF2-40B4-BE49-F238E27FC236}">
                  <a16:creationId xmlns:a16="http://schemas.microsoft.com/office/drawing/2014/main" id="{1AF9BC6F-EAFC-6551-DAE8-BCF664D4A9BB}"/>
                </a:ext>
              </a:extLst>
            </p:cNvPr>
            <p:cNvCxnSpPr/>
            <p:nvPr/>
          </p:nvCxnSpPr>
          <p:spPr bwMode="auto">
            <a:xfrm>
              <a:off x="2195736" y="2493453"/>
              <a:ext cx="1736740" cy="2661121"/>
            </a:xfrm>
            <a:prstGeom prst="line">
              <a:avLst/>
            </a:prstGeom>
            <a:ln/>
          </p:spPr>
          <p:style>
            <a:lnRef idx="1">
              <a:schemeClr val="accent4"/>
            </a:lnRef>
            <a:fillRef idx="0">
              <a:schemeClr val="accent4"/>
            </a:fillRef>
            <a:effectRef idx="0">
              <a:schemeClr val="accent4"/>
            </a:effectRef>
            <a:fontRef idx="minor">
              <a:schemeClr val="tx1"/>
            </a:fontRef>
          </p:style>
        </p:cxnSp>
      </p:grpSp>
      <p:pic>
        <p:nvPicPr>
          <p:cNvPr id="27" name="圖片 26">
            <a:extLst>
              <a:ext uri="{FF2B5EF4-FFF2-40B4-BE49-F238E27FC236}">
                <a16:creationId xmlns:a16="http://schemas.microsoft.com/office/drawing/2014/main" id="{7CFCB4F1-0C63-A037-AFC6-DE47CA729B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7496" y="5318731"/>
            <a:ext cx="1744607" cy="996918"/>
          </a:xfrm>
          <a:prstGeom prst="rect">
            <a:avLst/>
          </a:prstGeom>
          <a:ln>
            <a:noFill/>
          </a:ln>
          <a:effectLst>
            <a:softEdge rad="112500"/>
          </a:effectLst>
        </p:spPr>
      </p:pic>
    </p:spTree>
    <p:extLst>
      <p:ext uri="{BB962C8B-B14F-4D97-AF65-F5344CB8AC3E}">
        <p14:creationId xmlns:p14="http://schemas.microsoft.com/office/powerpoint/2010/main" val="3216017472"/>
      </p:ext>
    </p:extLst>
  </p:cSld>
  <p:clrMapOvr>
    <a:masterClrMapping/>
  </p:clrMapOvr>
</p:sld>
</file>

<file path=ppt/theme/theme1.xml><?xml version="1.0" encoding="utf-8"?>
<a:theme xmlns:a="http://schemas.openxmlformats.org/drawingml/2006/main" name="Office 佈景主題">
  <a:themeElements>
    <a:clrScheme name="國際處簡報顏色">
      <a:dk1>
        <a:srgbClr val="342E37"/>
      </a:dk1>
      <a:lt1>
        <a:srgbClr val="FFFFFF"/>
      </a:lt1>
      <a:dk2>
        <a:srgbClr val="714571"/>
      </a:dk2>
      <a:lt2>
        <a:srgbClr val="D4CDF4"/>
      </a:lt2>
      <a:accent1>
        <a:srgbClr val="342E37"/>
      </a:accent1>
      <a:accent2>
        <a:srgbClr val="D4CDF4"/>
      </a:accent2>
      <a:accent3>
        <a:srgbClr val="714571"/>
      </a:accent3>
      <a:accent4>
        <a:srgbClr val="FEEDAA"/>
      </a:accent4>
      <a:accent5>
        <a:srgbClr val="D29643"/>
      </a:accent5>
      <a:accent6>
        <a:srgbClr val="FF881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1139</Words>
  <Application>Microsoft Office PowerPoint</Application>
  <PresentationFormat>寬螢幕</PresentationFormat>
  <Paragraphs>364</Paragraphs>
  <Slides>32</Slides>
  <Notes>0</Notes>
  <HiddenSlides>0</HiddenSlides>
  <MMClips>0</MMClips>
  <ScaleCrop>false</ScaleCrop>
  <HeadingPairs>
    <vt:vector size="8" baseType="variant">
      <vt:variant>
        <vt:lpstr>使用字型</vt:lpstr>
      </vt:variant>
      <vt:variant>
        <vt:i4>11</vt:i4>
      </vt:variant>
      <vt:variant>
        <vt:lpstr>佈景主題</vt:lpstr>
      </vt:variant>
      <vt:variant>
        <vt:i4>1</vt:i4>
      </vt:variant>
      <vt:variant>
        <vt:lpstr>內嵌 OLE 伺服程式</vt:lpstr>
      </vt:variant>
      <vt:variant>
        <vt:i4>1</vt:i4>
      </vt:variant>
      <vt:variant>
        <vt:lpstr>投影片標題</vt:lpstr>
      </vt:variant>
      <vt:variant>
        <vt:i4>32</vt:i4>
      </vt:variant>
    </vt:vector>
  </HeadingPairs>
  <TitlesOfParts>
    <vt:vector size="45" baseType="lpstr">
      <vt:lpstr>Calibri (本文)</vt:lpstr>
      <vt:lpstr>思源黑体 Light</vt:lpstr>
      <vt:lpstr>微軟正黑體</vt:lpstr>
      <vt:lpstr>標楷體</vt:lpstr>
      <vt:lpstr>Arial</vt:lpstr>
      <vt:lpstr>Berlin Sans FB Demi</vt:lpstr>
      <vt:lpstr>Book Antiqua</vt:lpstr>
      <vt:lpstr>Bradley Hand ITC</vt:lpstr>
      <vt:lpstr>Brush Script MT</vt:lpstr>
      <vt:lpstr>Calibri</vt:lpstr>
      <vt:lpstr>Wingdings</vt:lpstr>
      <vt:lpstr>Office 佈景主題</vt:lpstr>
      <vt:lpstr>Chart</vt:lpstr>
      <vt:lpstr>Expanding Horizons:  An Unforgettable Exchange Experience at NCU</vt:lpstr>
      <vt:lpstr>PowerPoint 簡報</vt:lpstr>
      <vt:lpstr>Introduction of Taiwan</vt:lpstr>
      <vt:lpstr>Where is Taiwan ?</vt:lpstr>
      <vt:lpstr>Taiwan Briefing</vt:lpstr>
      <vt:lpstr>Why  Taiwan?</vt:lpstr>
      <vt:lpstr>Discover a wide range of delicious Taiwanese food and drinks</vt:lpstr>
      <vt:lpstr>NCU Introduction</vt:lpstr>
      <vt:lpstr>Location of NCU</vt:lpstr>
      <vt:lpstr>Taiwan Briefing</vt:lpstr>
      <vt:lpstr>NCU Profile</vt:lpstr>
      <vt:lpstr>NCU Colleges and Programs</vt:lpstr>
      <vt:lpstr>Liberal Arts</vt:lpstr>
      <vt:lpstr>Science</vt:lpstr>
      <vt:lpstr>Engineering</vt:lpstr>
      <vt:lpstr>Management</vt:lpstr>
      <vt:lpstr>Electrical Engineering and  Computer Science</vt:lpstr>
      <vt:lpstr>Earth Sciences</vt:lpstr>
      <vt:lpstr>Hakka Studies</vt:lpstr>
      <vt:lpstr>Health Sciences &amp; Technology</vt:lpstr>
      <vt:lpstr>NCU Exchange Program</vt:lpstr>
      <vt:lpstr>Service</vt:lpstr>
      <vt:lpstr>Global Engagement Activities</vt:lpstr>
      <vt:lpstr>SPORT Facility</vt:lpstr>
      <vt:lpstr>On-campus Dining &amp; Stores </vt:lpstr>
      <vt:lpstr>OFF-Campus Housing</vt:lpstr>
      <vt:lpstr>On-Campus Dormitory</vt:lpstr>
      <vt:lpstr>Estimate Cost at NCU</vt:lpstr>
      <vt:lpstr>Wanted: Exchange Student!</vt:lpstr>
      <vt:lpstr>Where to find Information</vt:lpstr>
      <vt:lpstr>Message from VP for International Affairs</vt:lpstr>
      <vt:lpstr>Join NCU &amp; Have Fun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Alice Peng</dc:creator>
  <cp:lastModifiedBy>user</cp:lastModifiedBy>
  <cp:revision>11</cp:revision>
  <dcterms:created xsi:type="dcterms:W3CDTF">2025-02-11T04:01:19Z</dcterms:created>
  <dcterms:modified xsi:type="dcterms:W3CDTF">2025-03-31T09:09:32Z</dcterms:modified>
</cp:coreProperties>
</file>